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5"/>
  </p:notesMasterIdLst>
  <p:handoutMasterIdLst>
    <p:handoutMasterId r:id="rId66"/>
  </p:handoutMasterIdLst>
  <p:sldIdLst>
    <p:sldId id="331" r:id="rId2"/>
    <p:sldId id="332" r:id="rId3"/>
    <p:sldId id="358" r:id="rId4"/>
    <p:sldId id="452" r:id="rId5"/>
    <p:sldId id="359" r:id="rId6"/>
    <p:sldId id="453" r:id="rId7"/>
    <p:sldId id="360" r:id="rId8"/>
    <p:sldId id="454" r:id="rId9"/>
    <p:sldId id="361" r:id="rId10"/>
    <p:sldId id="456" r:id="rId11"/>
    <p:sldId id="455" r:id="rId12"/>
    <p:sldId id="449" r:id="rId13"/>
    <p:sldId id="461" r:id="rId14"/>
    <p:sldId id="460" r:id="rId15"/>
    <p:sldId id="462" r:id="rId16"/>
    <p:sldId id="450" r:id="rId17"/>
    <p:sldId id="363" r:id="rId18"/>
    <p:sldId id="364" r:id="rId19"/>
    <p:sldId id="365" r:id="rId20"/>
    <p:sldId id="451" r:id="rId21"/>
    <p:sldId id="457" r:id="rId22"/>
    <p:sldId id="367" r:id="rId23"/>
    <p:sldId id="458" r:id="rId24"/>
    <p:sldId id="459" r:id="rId25"/>
    <p:sldId id="374" r:id="rId26"/>
    <p:sldId id="375" r:id="rId27"/>
    <p:sldId id="376" r:id="rId28"/>
    <p:sldId id="384" r:id="rId29"/>
    <p:sldId id="428" r:id="rId30"/>
    <p:sldId id="385" r:id="rId31"/>
    <p:sldId id="429" r:id="rId32"/>
    <p:sldId id="386" r:id="rId33"/>
    <p:sldId id="430" r:id="rId34"/>
    <p:sldId id="463" r:id="rId35"/>
    <p:sldId id="464" r:id="rId36"/>
    <p:sldId id="431" r:id="rId37"/>
    <p:sldId id="432" r:id="rId38"/>
    <p:sldId id="465" r:id="rId39"/>
    <p:sldId id="433" r:id="rId40"/>
    <p:sldId id="466" r:id="rId41"/>
    <p:sldId id="434" r:id="rId42"/>
    <p:sldId id="435" r:id="rId43"/>
    <p:sldId id="467" r:id="rId44"/>
    <p:sldId id="436" r:id="rId45"/>
    <p:sldId id="437" r:id="rId46"/>
    <p:sldId id="468" r:id="rId47"/>
    <p:sldId id="469" r:id="rId48"/>
    <p:sldId id="438" r:id="rId49"/>
    <p:sldId id="439" r:id="rId50"/>
    <p:sldId id="440" r:id="rId51"/>
    <p:sldId id="441" r:id="rId52"/>
    <p:sldId id="442" r:id="rId53"/>
    <p:sldId id="443" r:id="rId54"/>
    <p:sldId id="444" r:id="rId55"/>
    <p:sldId id="445" r:id="rId56"/>
    <p:sldId id="446" r:id="rId57"/>
    <p:sldId id="447" r:id="rId58"/>
    <p:sldId id="448" r:id="rId59"/>
    <p:sldId id="423" r:id="rId60"/>
    <p:sldId id="424" r:id="rId61"/>
    <p:sldId id="426" r:id="rId62"/>
    <p:sldId id="427" r:id="rId63"/>
    <p:sldId id="404" r:id="rId6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72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FF0000"/>
    <a:srgbClr val="66CCFF"/>
    <a:srgbClr val="CCECFF"/>
    <a:srgbClr val="CCFFFF"/>
    <a:srgbClr val="F8F8F8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5781"/>
  </p:normalViewPr>
  <p:slideViewPr>
    <p:cSldViewPr snapToGrid="0">
      <p:cViewPr>
        <p:scale>
          <a:sx n="97" d="100"/>
          <a:sy n="97" d="100"/>
        </p:scale>
        <p:origin x="880" y="37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9" d="100"/>
        <a:sy n="79" d="100"/>
      </p:scale>
      <p:origin x="0" y="-289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C8C8C3F6-D6EC-4454-AED8-151D4118C8A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FB8B47E2-82CE-4363-8A39-5A4F2B6CC18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8985D904-943B-4701-BDB6-5864BE7D22F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77B09886-4C66-4DC0-99B1-7CCC79211BD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EAED9E23-4007-4CE0-B9FA-1CB7C3B0E5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B6FEA57-E60B-48C6-8E0B-0D3E2B9085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B9BA4C6-A2CE-4EDE-A987-C89469DACF1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0A16516-4161-4E77-A9DD-6C7EC92E214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9788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2B08562F-F4D9-42CE-8D67-E7A9840A07D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66BBE589-20BB-4D23-905B-F9CA800E4FA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A201015B-FDFC-46CC-A1D5-58B217CE07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0B26353B-46D8-44BD-A369-9C24747663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5pPr>
    <a:lvl6pPr marL="2285886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805A76C5-F4C2-4CDA-BEF0-83C1B08437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6E3CA1B-BF1D-4627-BFE0-E36D1A7C18AA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D1DDD850-CCC7-49E3-BE4A-0B1C37B489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038181F9-B100-4204-B5BD-A3889A8612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2B454191-C00D-4881-8CC3-145741C180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08868E1-D052-4404-8916-164E1D0D0B49}" type="slidenum">
              <a:rPr lang="en-US" altLang="en-US" smtClean="0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207D3C19-C6DC-4AF4-97F2-A512D0071A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7534874-A7D8-4E15-AAAD-8916ECED8A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070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2B454191-C00D-4881-8CC3-145741C180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08868E1-D052-4404-8916-164E1D0D0B49}" type="slidenum">
              <a:rPr lang="en-US" altLang="en-US" smtClean="0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207D3C19-C6DC-4AF4-97F2-A512D0071A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7534874-A7D8-4E15-AAAD-8916ECED8A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848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45FD6A41-E36E-4666-A54F-E0F0617EE2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FF6CAB1-B51D-444E-A465-8AF1E0A4B97E}" type="slidenum">
              <a:rPr lang="en-US" altLang="en-US" smtClean="0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21F25817-AF20-4FAD-9524-7E59BC9A54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B13E8DE0-FE2C-4E20-BCD3-2600EA110E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544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45FD6A41-E36E-4666-A54F-E0F0617EE2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FF6CAB1-B51D-444E-A465-8AF1E0A4B97E}" type="slidenum">
              <a:rPr lang="en-US" altLang="en-US" smtClean="0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21F25817-AF20-4FAD-9524-7E59BC9A54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B13E8DE0-FE2C-4E20-BCD3-2600EA110E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199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45FD6A41-E36E-4666-A54F-E0F0617EE2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FF6CAB1-B51D-444E-A465-8AF1E0A4B97E}" type="slidenum">
              <a:rPr lang="en-US" altLang="en-US" smtClean="0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21F25817-AF20-4FAD-9524-7E59BC9A54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B13E8DE0-FE2C-4E20-BCD3-2600EA110E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720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45FD6A41-E36E-4666-A54F-E0F0617EE2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FF6CAB1-B51D-444E-A465-8AF1E0A4B97E}" type="slidenum">
              <a:rPr lang="en-US" altLang="en-US" smtClean="0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21F25817-AF20-4FAD-9524-7E59BC9A54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B13E8DE0-FE2C-4E20-BCD3-2600EA110E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785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45FD6A41-E36E-4666-A54F-E0F0617EE2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FF6CAB1-B51D-444E-A465-8AF1E0A4B97E}" type="slidenum">
              <a:rPr lang="en-US" altLang="en-US" smtClean="0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21F25817-AF20-4FAD-9524-7E59BC9A54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B13E8DE0-FE2C-4E20-BCD3-2600EA110E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Mutex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–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mutex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(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used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for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mutual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exclusion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when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readcount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is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changed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)</a:t>
            </a:r>
          </a:p>
          <a:p>
            <a:pPr lvl="1"/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initialised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as 1</a:t>
            </a:r>
          </a:p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Semaphore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–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wrt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(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used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by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both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readers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and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writers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)</a:t>
            </a:r>
          </a:p>
          <a:p>
            <a:pPr lvl="1"/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initialised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as 1</a:t>
            </a:r>
          </a:p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readers_count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– Counter of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number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of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people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reading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the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file</a:t>
            </a:r>
          </a:p>
          <a:p>
            <a:pPr lvl="1"/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initialised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as 0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wait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() –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performs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as –,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which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basically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decrements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value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of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semaphore</a:t>
            </a:r>
            <a:endParaRPr lang="tr-TR" sz="1200" b="0" i="0" kern="1200" dirty="0">
              <a:solidFill>
                <a:schemeClr val="tx1"/>
              </a:solidFill>
              <a:effectLst/>
              <a:latin typeface="Times New Roman" charset="0"/>
              <a:ea typeface="MS PGothic" pitchFamily="34" charset="-128"/>
              <a:cs typeface="MS PGothic" charset="0"/>
            </a:endParaRPr>
          </a:p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signal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() –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performs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as ++.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which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basically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increments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value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of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semaphore</a:t>
            </a:r>
            <a:endParaRPr lang="tr-TR" sz="1200" b="0" i="0" kern="1200" dirty="0">
              <a:solidFill>
                <a:schemeClr val="tx1"/>
              </a:solidFill>
              <a:effectLst/>
              <a:latin typeface="Times New Roman" charset="0"/>
              <a:ea typeface="MS PGothic" pitchFamily="34" charset="-128"/>
              <a:cs typeface="MS PGothic" charset="0"/>
            </a:endParaRP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356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950B0E92-D303-4BB0-A4D8-C849313739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9A8A344-8948-476E-AFBC-AE7944A55FD0}" type="slidenum">
              <a:rPr lang="en-US" altLang="en-US" smtClean="0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BD2136EB-8912-4394-B77C-6B86DF5CA5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F1F5DAD-71C2-48AE-88DA-58F7B2FAEE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C4B4CDFE-17FF-4FEE-B58E-763B8E6ABD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1FD57D9-9ACF-4A83-A909-F49ABBD723C3}" type="slidenum">
              <a:rPr lang="en-US" altLang="en-US" smtClean="0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ED68831C-2F81-44B4-9958-1F99675518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18370FE4-983D-4F1E-AFFB-EB46F12554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EF30C6CA-0F10-4E2E-ADBB-88AAB3EE58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9A9972C-A281-4ED9-A13B-A6C6E2D45CB3}" type="slidenum">
              <a:rPr lang="en-US" altLang="en-US" smtClean="0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B3679CC6-842E-4CC5-B72C-F6CA84D12C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E78DDD2C-05BB-4045-8228-45C12D640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63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0BF0E1CA-E1F9-48F3-98D4-AE83DB73C3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EA8FD42-FB50-4F0E-83DB-032AD89E6B10}" type="slidenum">
              <a:rPr lang="en-US" altLang="en-US" smtClean="0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10C58F99-7224-4F82-A66E-F77DA5550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56610F8A-E173-4BEE-BFEB-FAAE867F08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EF30C6CA-0F10-4E2E-ADBB-88AAB3EE58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9A9972C-A281-4ED9-A13B-A6C6E2D45CB3}" type="slidenum">
              <a:rPr lang="en-US" altLang="en-US" smtClean="0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B3679CC6-842E-4CC5-B72C-F6CA84D12C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E78DDD2C-05BB-4045-8228-45C12D640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709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31EF95C2-30F5-4674-B550-61EA8B43CE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FCA2DBE-B6D1-4FB7-B4F4-1496EA4F2FD3}" type="slidenum">
              <a:rPr lang="en-US" altLang="en-US" smtClean="0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63B1BE69-F2AE-4073-AD7F-EC55BF74D2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00DDF634-7FF2-4300-8F34-0D079A7CE0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31EF95C2-30F5-4674-B550-61EA8B43CE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FCA2DBE-B6D1-4FB7-B4F4-1496EA4F2FD3}" type="slidenum">
              <a:rPr lang="en-US" altLang="en-US" smtClean="0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63B1BE69-F2AE-4073-AD7F-EC55BF74D2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00DDF634-7FF2-4300-8F34-0D079A7CE0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119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31EF95C2-30F5-4674-B550-61EA8B43CE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FCA2DBE-B6D1-4FB7-B4F4-1496EA4F2FD3}" type="slidenum">
              <a:rPr lang="en-US" altLang="en-US" smtClean="0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63B1BE69-F2AE-4073-AD7F-EC55BF74D2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00DDF634-7FF2-4300-8F34-0D079A7CE0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52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1EFA09C3-CCE9-4618-9F0F-744AF0A9B7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F6BCBA1-9824-4D0D-B46E-F77E737E1BD9}" type="slidenum">
              <a:rPr lang="en-US" altLang="en-US" smtClean="0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6A9EEDA-A552-4242-97DB-1659999AC6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D36BC16F-9F0B-40A3-B2DD-E0047170E4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EBB8A803-DB78-4F6C-B680-D20C4FCC0D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5D69A58-CE8A-4061-AAAF-8375D0450CC5}" type="slidenum">
              <a:rPr lang="en-US" altLang="en-US" smtClean="0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A75E4BD0-9DFA-4BA9-AAC6-7823B028C4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B4E81E9D-8CA6-4A23-8358-5A492D8EB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3E634DBD-1EC5-462D-BC22-327F348F05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FC2B6B4-BF24-4262-A303-E000472979C4}" type="slidenum">
              <a:rPr lang="en-US" altLang="en-US" smtClean="0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A07EA455-67B3-4FB5-8874-BE2716912E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7F0F9981-F39D-4C6B-B808-D9D1D2A439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D95EBFC2-2B79-4646-ADD4-D93CC4E0BD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74824C-A7EB-42F2-A92A-66C769DAA6C3}" type="slidenum">
              <a:rPr lang="en-US" altLang="en-US" smtClean="0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DBE29177-BEE0-417C-A6E4-FE19B81750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4B2D3C1-BEE5-436B-8E3B-017945048A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AB2846DF-65BE-4297-BCCD-5DD45DE5C8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09C59B-F3D6-4643-AE6C-CBF39D40191E}" type="slidenum">
              <a:rPr lang="en-US" altLang="en-US" smtClean="0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8F1D844C-2050-4115-9C9F-C1FCBEE908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5B58AFAD-2321-4F25-9350-97AC19EDDA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87523E38-5925-4EC3-AD23-1BB8D7C464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87C58BD-B6B5-4749-B877-32EA3B7DC92D}" type="slidenum">
              <a:rPr lang="en-US" altLang="en-US" smtClean="0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C272AD4E-5D91-45CF-9172-E8326201BA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EA5338AB-875C-4ABC-A37A-C89E09B0A5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>
            <a:extLst>
              <a:ext uri="{FF2B5EF4-FFF2-40B4-BE49-F238E27FC236}">
                <a16:creationId xmlns:a16="http://schemas.microsoft.com/office/drawing/2014/main" id="{149A2025-556A-439D-B416-B393448D1C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68B8218-B419-4C46-9B31-7C5CA16C0958}" type="slidenum">
              <a:rPr lang="en-US" altLang="en-US" smtClean="0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3097CAA5-5009-40F9-948A-088E438278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FF2A2029-71A1-427A-9D55-052D9150B9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9963E017-B520-4B23-B95B-BB51BA1EBB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DEC47CB-D1FE-46D4-980C-88A4D4757783}" type="slidenum">
              <a:rPr lang="en-US" altLang="en-US" smtClean="0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ABD42012-3A5C-431F-8705-2F91DA776D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EF1FE901-D349-4F0B-8068-D0DFF0BD9A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The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atomic_t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type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should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be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defined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as a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signed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integer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and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the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atomic_long_t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type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as a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signed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long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integer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. </a:t>
            </a:r>
          </a:p>
          <a:p>
            <a:pPr marL="171450" indent="-171450">
              <a:buFontTx/>
              <a:buChar char="-"/>
            </a:pPr>
            <a:r>
              <a:rPr lang="en-US" altLang="en-US" dirty="0">
                <a:latin typeface="Times New Roman" panose="02020603050405020304" pitchFamily="18" charset="0"/>
              </a:rPr>
              <a:t>https://</a:t>
            </a:r>
            <a:r>
              <a:rPr lang="en-US" altLang="en-US" dirty="0" err="1">
                <a:latin typeface="Times New Roman" panose="02020603050405020304" pitchFamily="18" charset="0"/>
              </a:rPr>
              <a:t>www.unix.com</a:t>
            </a:r>
            <a:r>
              <a:rPr lang="en-US" altLang="en-US" dirty="0">
                <a:latin typeface="Times New Roman" panose="02020603050405020304" pitchFamily="18" charset="0"/>
              </a:rPr>
              <a:t>/man-page/</a:t>
            </a:r>
            <a:r>
              <a:rPr lang="en-US" altLang="en-US" dirty="0" err="1">
                <a:latin typeface="Times New Roman" panose="02020603050405020304" pitchFamily="18" charset="0"/>
              </a:rPr>
              <a:t>linux</a:t>
            </a:r>
            <a:r>
              <a:rPr lang="en-US" altLang="en-US" dirty="0">
                <a:latin typeface="Times New Roman" panose="02020603050405020304" pitchFamily="18" charset="0"/>
              </a:rPr>
              <a:t>/3C/</a:t>
            </a:r>
            <a:r>
              <a:rPr lang="en-US" altLang="en-US" dirty="0" err="1">
                <a:latin typeface="Times New Roman" panose="02020603050405020304" pitchFamily="18" charset="0"/>
              </a:rPr>
              <a:t>atomic_add</a:t>
            </a:r>
            <a:r>
              <a:rPr lang="en-US" altLang="en-US" dirty="0">
                <a:latin typeface="Times New Roman" panose="02020603050405020304" pitchFamily="18" charset="0"/>
              </a:rPr>
              <a:t>/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EA8207B9-508C-4D10-8C83-062AF94E3F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0DB168C-010A-499F-8D20-CB7A3B7C3C4E}" type="slidenum">
              <a:rPr lang="en-US" altLang="en-US" smtClean="0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F3992BEA-F158-4DD7-A750-10B63B8C4F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8A42841A-89C9-46B0-8347-8CFA108C73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- </a:t>
            </a:r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eric-lo.gitbook.io</a:t>
            </a:r>
            <a:r>
              <a:rPr lang="tr-TR" dirty="0"/>
              <a:t>/</a:t>
            </a:r>
            <a:r>
              <a:rPr lang="tr-TR" dirty="0" err="1"/>
              <a:t>synchronization</a:t>
            </a:r>
            <a:r>
              <a:rPr lang="tr-TR" dirty="0"/>
              <a:t>/</a:t>
            </a:r>
            <a:r>
              <a:rPr lang="tr-TR" dirty="0" err="1"/>
              <a:t>semaphore</a:t>
            </a:r>
            <a:r>
              <a:rPr lang="tr-TR" dirty="0"/>
              <a:t>-in-c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26353B-46D8-44BD-A369-9C247476639F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8754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effectLst/>
              </a:rPr>
              <a:t>POSIX </a:t>
            </a:r>
            <a:r>
              <a:rPr lang="tr-TR" dirty="0" err="1">
                <a:effectLst/>
              </a:rPr>
              <a:t>semaphores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available</a:t>
            </a:r>
            <a:r>
              <a:rPr lang="tr-TR" dirty="0">
                <a:effectLst/>
              </a:rPr>
              <a:t> in </a:t>
            </a:r>
            <a:r>
              <a:rPr lang="tr-TR" dirty="0" err="1">
                <a:effectLst/>
              </a:rPr>
              <a:t>two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flavors</a:t>
            </a:r>
            <a:r>
              <a:rPr lang="tr-TR" dirty="0">
                <a:effectLst/>
              </a:rPr>
              <a:t>: </a:t>
            </a:r>
            <a:r>
              <a:rPr lang="tr-TR" dirty="0" err="1">
                <a:effectLst/>
              </a:rPr>
              <a:t>named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unnamed</a:t>
            </a:r>
            <a:r>
              <a:rPr lang="tr-TR" dirty="0">
                <a:effectLst/>
              </a:rPr>
              <a:t>. </a:t>
            </a:r>
            <a:r>
              <a:rPr lang="tr-TR" dirty="0" err="1">
                <a:effectLst/>
              </a:rPr>
              <a:t>They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differ</a:t>
            </a:r>
            <a:r>
              <a:rPr lang="tr-TR" dirty="0">
                <a:effectLst/>
              </a:rPr>
              <a:t> in how </a:t>
            </a:r>
            <a:r>
              <a:rPr lang="tr-TR" dirty="0" err="1">
                <a:effectLst/>
              </a:rPr>
              <a:t>they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created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destroyed</a:t>
            </a:r>
            <a:r>
              <a:rPr lang="tr-TR" dirty="0">
                <a:effectLst/>
              </a:rPr>
              <a:t>, but </a:t>
            </a:r>
            <a:r>
              <a:rPr lang="tr-TR" dirty="0" err="1">
                <a:effectLst/>
              </a:rPr>
              <a:t>otherwise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work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same</a:t>
            </a:r>
            <a:r>
              <a:rPr lang="tr-TR" dirty="0">
                <a:effectLst/>
              </a:rPr>
              <a:t>. </a:t>
            </a:r>
            <a:r>
              <a:rPr lang="tr-TR" dirty="0" err="1">
                <a:effectLst/>
              </a:rPr>
              <a:t>Unnamed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semaphores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exist</a:t>
            </a:r>
            <a:r>
              <a:rPr lang="tr-TR" dirty="0">
                <a:effectLst/>
              </a:rPr>
              <a:t> in </a:t>
            </a:r>
            <a:r>
              <a:rPr lang="tr-TR" dirty="0" err="1">
                <a:effectLst/>
              </a:rPr>
              <a:t>memory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only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require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processes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have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access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memory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be </a:t>
            </a:r>
            <a:r>
              <a:rPr lang="tr-TR" dirty="0" err="1">
                <a:effectLst/>
              </a:rPr>
              <a:t>able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use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semaphores</a:t>
            </a:r>
            <a:r>
              <a:rPr lang="tr-TR" dirty="0">
                <a:effectLst/>
              </a:rPr>
              <a:t>. </a:t>
            </a:r>
            <a:r>
              <a:rPr lang="tr-TR" dirty="0" err="1">
                <a:effectLst/>
              </a:rPr>
              <a:t>This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means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they</a:t>
            </a:r>
            <a:r>
              <a:rPr lang="tr-TR" dirty="0">
                <a:effectLst/>
              </a:rPr>
              <a:t> can be </a:t>
            </a:r>
            <a:r>
              <a:rPr lang="tr-TR" dirty="0" err="1">
                <a:effectLst/>
              </a:rPr>
              <a:t>used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only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threads</a:t>
            </a:r>
            <a:r>
              <a:rPr lang="tr-TR" dirty="0">
                <a:effectLst/>
              </a:rPr>
              <a:t> in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same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process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or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threads</a:t>
            </a:r>
            <a:r>
              <a:rPr lang="tr-TR" dirty="0">
                <a:effectLst/>
              </a:rPr>
              <a:t> in </a:t>
            </a:r>
            <a:r>
              <a:rPr lang="tr-TR" dirty="0" err="1">
                <a:effectLst/>
              </a:rPr>
              <a:t>different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processes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have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mapped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same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memory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extent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their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address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spaces</a:t>
            </a:r>
            <a:r>
              <a:rPr lang="tr-TR" dirty="0">
                <a:effectLst/>
              </a:rPr>
              <a:t>. </a:t>
            </a:r>
            <a:r>
              <a:rPr lang="tr-TR" dirty="0" err="1">
                <a:effectLst/>
              </a:rPr>
              <a:t>Named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semaphores</a:t>
            </a:r>
            <a:r>
              <a:rPr lang="tr-TR" dirty="0">
                <a:effectLst/>
              </a:rPr>
              <a:t>, in </a:t>
            </a:r>
            <a:r>
              <a:rPr lang="tr-TR" dirty="0" err="1">
                <a:effectLst/>
              </a:rPr>
              <a:t>contrast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are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accessed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by</a:t>
            </a:r>
            <a:r>
              <a:rPr lang="tr-TR" dirty="0">
                <a:effectLst/>
              </a:rPr>
              <a:t> name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can be </a:t>
            </a:r>
            <a:r>
              <a:rPr lang="tr-TR" dirty="0" err="1">
                <a:effectLst/>
              </a:rPr>
              <a:t>used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threads</a:t>
            </a:r>
            <a:r>
              <a:rPr lang="tr-TR" dirty="0">
                <a:effectLst/>
              </a:rPr>
              <a:t> in </a:t>
            </a:r>
            <a:r>
              <a:rPr lang="tr-TR" dirty="0" err="1">
                <a:effectLst/>
              </a:rPr>
              <a:t>any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processes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know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their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names</a:t>
            </a:r>
            <a:r>
              <a:rPr lang="tr-TR" dirty="0">
                <a:effectLst/>
              </a:rPr>
              <a:t>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26353B-46D8-44BD-A369-9C247476639F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70322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effectLst/>
              </a:rPr>
              <a:t>POSIX </a:t>
            </a:r>
            <a:r>
              <a:rPr lang="tr-TR" dirty="0" err="1">
                <a:effectLst/>
              </a:rPr>
              <a:t>semaphores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available</a:t>
            </a:r>
            <a:r>
              <a:rPr lang="tr-TR" dirty="0">
                <a:effectLst/>
              </a:rPr>
              <a:t> in </a:t>
            </a:r>
            <a:r>
              <a:rPr lang="tr-TR" dirty="0" err="1">
                <a:effectLst/>
              </a:rPr>
              <a:t>two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flavors</a:t>
            </a:r>
            <a:r>
              <a:rPr lang="tr-TR" dirty="0">
                <a:effectLst/>
              </a:rPr>
              <a:t>: </a:t>
            </a:r>
            <a:r>
              <a:rPr lang="tr-TR" dirty="0" err="1">
                <a:effectLst/>
              </a:rPr>
              <a:t>named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unnamed</a:t>
            </a:r>
            <a:r>
              <a:rPr lang="tr-TR" dirty="0">
                <a:effectLst/>
              </a:rPr>
              <a:t>. </a:t>
            </a:r>
            <a:r>
              <a:rPr lang="tr-TR" dirty="0" err="1">
                <a:effectLst/>
              </a:rPr>
              <a:t>They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differ</a:t>
            </a:r>
            <a:r>
              <a:rPr lang="tr-TR" dirty="0">
                <a:effectLst/>
              </a:rPr>
              <a:t> in how </a:t>
            </a:r>
            <a:r>
              <a:rPr lang="tr-TR" dirty="0" err="1">
                <a:effectLst/>
              </a:rPr>
              <a:t>they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created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destroyed</a:t>
            </a:r>
            <a:r>
              <a:rPr lang="tr-TR" dirty="0">
                <a:effectLst/>
              </a:rPr>
              <a:t>, but </a:t>
            </a:r>
            <a:r>
              <a:rPr lang="tr-TR" dirty="0" err="1">
                <a:effectLst/>
              </a:rPr>
              <a:t>otherwise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work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same</a:t>
            </a:r>
            <a:r>
              <a:rPr lang="tr-TR" dirty="0">
                <a:effectLst/>
              </a:rPr>
              <a:t>. </a:t>
            </a:r>
            <a:r>
              <a:rPr lang="tr-TR" dirty="0" err="1">
                <a:effectLst/>
              </a:rPr>
              <a:t>Unnamed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semaphores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exist</a:t>
            </a:r>
            <a:r>
              <a:rPr lang="tr-TR" dirty="0">
                <a:effectLst/>
              </a:rPr>
              <a:t> in </a:t>
            </a:r>
            <a:r>
              <a:rPr lang="tr-TR" dirty="0" err="1">
                <a:effectLst/>
              </a:rPr>
              <a:t>memory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only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require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processes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have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access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memory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be </a:t>
            </a:r>
            <a:r>
              <a:rPr lang="tr-TR" dirty="0" err="1">
                <a:effectLst/>
              </a:rPr>
              <a:t>able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use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semaphores</a:t>
            </a:r>
            <a:r>
              <a:rPr lang="tr-TR" dirty="0">
                <a:effectLst/>
              </a:rPr>
              <a:t>. </a:t>
            </a:r>
            <a:r>
              <a:rPr lang="tr-TR" dirty="0" err="1">
                <a:effectLst/>
              </a:rPr>
              <a:t>This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means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they</a:t>
            </a:r>
            <a:r>
              <a:rPr lang="tr-TR" dirty="0">
                <a:effectLst/>
              </a:rPr>
              <a:t> can be </a:t>
            </a:r>
            <a:r>
              <a:rPr lang="tr-TR" dirty="0" err="1">
                <a:effectLst/>
              </a:rPr>
              <a:t>used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only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threads</a:t>
            </a:r>
            <a:r>
              <a:rPr lang="tr-TR" dirty="0">
                <a:effectLst/>
              </a:rPr>
              <a:t> in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same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process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or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threads</a:t>
            </a:r>
            <a:r>
              <a:rPr lang="tr-TR" dirty="0">
                <a:effectLst/>
              </a:rPr>
              <a:t> in </a:t>
            </a:r>
            <a:r>
              <a:rPr lang="tr-TR" dirty="0" err="1">
                <a:effectLst/>
              </a:rPr>
              <a:t>different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processes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have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mapped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same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memory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extent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their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address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spaces</a:t>
            </a:r>
            <a:r>
              <a:rPr lang="tr-TR" dirty="0">
                <a:effectLst/>
              </a:rPr>
              <a:t>. </a:t>
            </a:r>
            <a:r>
              <a:rPr lang="tr-TR" dirty="0" err="1">
                <a:effectLst/>
              </a:rPr>
              <a:t>Named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semaphores</a:t>
            </a:r>
            <a:r>
              <a:rPr lang="tr-TR" dirty="0">
                <a:effectLst/>
              </a:rPr>
              <a:t>, in </a:t>
            </a:r>
            <a:r>
              <a:rPr lang="tr-TR" dirty="0" err="1">
                <a:effectLst/>
              </a:rPr>
              <a:t>contrast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are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accessed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by</a:t>
            </a:r>
            <a:r>
              <a:rPr lang="tr-TR" dirty="0">
                <a:effectLst/>
              </a:rPr>
              <a:t> name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can be </a:t>
            </a:r>
            <a:r>
              <a:rPr lang="tr-TR" dirty="0" err="1">
                <a:effectLst/>
              </a:rPr>
              <a:t>used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threads</a:t>
            </a:r>
            <a:r>
              <a:rPr lang="tr-TR" dirty="0">
                <a:effectLst/>
              </a:rPr>
              <a:t> in </a:t>
            </a:r>
            <a:r>
              <a:rPr lang="tr-TR" dirty="0" err="1">
                <a:effectLst/>
              </a:rPr>
              <a:t>any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processes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know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their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names</a:t>
            </a:r>
            <a:r>
              <a:rPr lang="tr-TR" dirty="0">
                <a:effectLst/>
              </a:rPr>
              <a:t>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26353B-46D8-44BD-A369-9C247476639F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94262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:a16="http://schemas.microsoft.com/office/drawing/2014/main" id="{424D72BD-600C-4892-9A1C-C666AE446E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A9B888-12A0-4F61-88CE-B93C0B69267D}" type="slidenum">
              <a:rPr lang="en-US" altLang="en-US" smtClean="0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3A079564-AC18-4FD0-B999-458633B7B6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1397953C-C620-454B-A4A9-4E1EBDFBD0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>
            <a:extLst>
              <a:ext uri="{FF2B5EF4-FFF2-40B4-BE49-F238E27FC236}">
                <a16:creationId xmlns:a16="http://schemas.microsoft.com/office/drawing/2014/main" id="{FCF68898-5594-43C9-B2BF-01B6699CAD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12ACCBA-E8A3-4C2B-8DD9-FC91AE5630D9}" type="slidenum">
              <a:rPr lang="en-US" altLang="en-US" smtClean="0"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C366574E-775D-44EF-BEAB-9931F2486B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6722A4B5-9F83-4E0E-A7FC-4E4848D279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>
            <a:extLst>
              <a:ext uri="{FF2B5EF4-FFF2-40B4-BE49-F238E27FC236}">
                <a16:creationId xmlns:a16="http://schemas.microsoft.com/office/drawing/2014/main" id="{17BDC8A1-89A0-49CD-A485-303F87612B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E49DC89-6AF6-48E6-B39A-159E5A129758}" type="slidenum">
              <a:rPr lang="en-US" altLang="en-US" smtClean="0">
                <a:latin typeface="Times New Roman" panose="02020603050405020304" pitchFamily="18" charset="0"/>
              </a:rPr>
              <a:pPr/>
              <a:t>61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7C694FE6-9D3C-4E7B-B548-4472A6FCCD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0128C4CB-B7D5-4AC4-AF1E-09C94FF02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981730E4-8FEC-4CE0-8789-78B5EED18A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607D80D-3384-4C2A-A880-A8F1855FF69F}" type="slidenum">
              <a:rPr lang="en-US" altLang="en-US" smtClean="0">
                <a:latin typeface="Times New Roman" panose="02020603050405020304" pitchFamily="18" charset="0"/>
              </a:rPr>
              <a:pPr/>
              <a:t>62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85661878-89CF-4714-B17C-CBF183FE49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F73B3342-B8E6-4324-9515-057FA306C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>
            <a:extLst>
              <a:ext uri="{FF2B5EF4-FFF2-40B4-BE49-F238E27FC236}">
                <a16:creationId xmlns:a16="http://schemas.microsoft.com/office/drawing/2014/main" id="{87E33203-4967-4A0F-AEA4-57E85B2A25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C66A991-FAC4-426F-995C-7D990DB8044B}" type="slidenum">
              <a:rPr lang="en-US" altLang="en-US" smtClean="0">
                <a:latin typeface="Times New Roman" panose="02020603050405020304" pitchFamily="18" charset="0"/>
              </a:rPr>
              <a:pPr/>
              <a:t>63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D4B811B8-CE7E-4807-B890-8228F3EF57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82BA9F7-4972-4ED3-9F80-A82FC1F7E0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B422F43B-7A17-4E70-9902-B75D2AD874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A3AE300-16A7-43AF-AE1F-1DE14735F1C6}" type="slidenum">
              <a:rPr lang="en-US" altLang="en-US" smtClean="0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64F304B6-B49F-4C63-9E77-58BDCDE54D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F0C8F3D9-B786-431D-AD5A-29215D79E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The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 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producer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 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tries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to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insert data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into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an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empty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slot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of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the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buffer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.</a:t>
            </a:r>
          </a:p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The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 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consumer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 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tries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to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remove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data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from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a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filled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slot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in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the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buffer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.</a:t>
            </a:r>
          </a:p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The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 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producer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 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must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not insert data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when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the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buffer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is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full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.</a:t>
            </a:r>
          </a:p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The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 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consumer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 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must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not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remove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data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when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the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buffer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is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empty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.</a:t>
            </a:r>
          </a:p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The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 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producer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 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and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 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consumer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 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should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not insert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and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remove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data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simultaneously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.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----</a:t>
            </a:r>
          </a:p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For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solving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the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 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producer-consumer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 problem, 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three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semaphores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 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are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used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:</a:t>
            </a:r>
          </a:p>
          <a:p>
            <a:r>
              <a:rPr lang="tr-TR" sz="1200" b="1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m(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mutex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) : 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A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binary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semaphore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which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is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used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to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acquire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and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release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the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lock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.</a:t>
            </a:r>
          </a:p>
          <a:p>
            <a:r>
              <a:rPr lang="tr-TR" sz="1200" b="1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empty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(), 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a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counting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semaphore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whose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initial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value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is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the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number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of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slots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in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the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buffer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, since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initially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all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slots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are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empty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.</a:t>
            </a:r>
          </a:p>
          <a:p>
            <a:r>
              <a:rPr lang="tr-TR" sz="1200" b="1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full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,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 a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counting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semaphore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whose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initial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value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MS PGothic" charset="0"/>
              </a:rPr>
              <a:t> is 0.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153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B422F43B-7A17-4E70-9902-B75D2AD874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A3AE300-16A7-43AF-AE1F-1DE14735F1C6}" type="slidenum">
              <a:rPr lang="en-US" altLang="en-US" smtClean="0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64F304B6-B49F-4C63-9E77-58BDCDE54D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F0C8F3D9-B786-431D-AD5A-29215D79E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- 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26353B-46D8-44BD-A369-9C247476639F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347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38769F49-5E48-4F61-A820-D92DE4D09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4D748A9-A869-41DD-902B-3C31EC6B06E1}" type="slidenum">
              <a:rPr lang="en-US" altLang="en-US" smtClean="0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514B7CE5-FF07-4CF4-8A99-176990BB00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51215128-6CC2-485F-8CCE-6F4FEFACE2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38769F49-5E48-4F61-A820-D92DE4D09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4D748A9-A869-41DD-902B-3C31EC6B06E1}" type="slidenum">
              <a:rPr lang="en-US" altLang="en-US" smtClean="0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514B7CE5-FF07-4CF4-8A99-176990BB00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51215128-6CC2-485F-8CCE-6F4FEFACE2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805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2B454191-C00D-4881-8CC3-145741C180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08868E1-D052-4404-8916-164E1D0D0B49}" type="slidenum">
              <a:rPr lang="en-US" altLang="en-US" smtClean="0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207D3C19-C6DC-4AF4-97F2-A512D0071A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7534874-A7D8-4E15-AAAD-8916ECED8A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54BC344-C1FD-44AD-A100-9D0E33C6C4B8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97E75EDC-303E-4E56-9408-EF5F6789A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00B69C08-493E-41C1-B483-471288115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EAA2E823-920C-4DEC-868D-6F348261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824F72CA-B5F3-4CC3-B1C5-049AB2BE3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CECC7507-8379-4EE6-BEC3-4061C2C8C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5323F60B-2E00-42BE-8400-E134976C2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62D06F3E-35A2-4B07-822F-E3170C084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9690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7306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1115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5"/>
            <a:ext cx="8229600" cy="5762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06450" y="1233491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91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303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156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7" indent="0">
              <a:buNone/>
              <a:defRPr sz="1800"/>
            </a:lvl2pPr>
            <a:lvl3pPr marL="914354" indent="0">
              <a:buNone/>
              <a:defRPr sz="1600"/>
            </a:lvl3pPr>
            <a:lvl4pPr marL="1371532" indent="0">
              <a:buNone/>
              <a:defRPr sz="1400"/>
            </a:lvl4pPr>
            <a:lvl5pPr marL="1828709" indent="0">
              <a:buNone/>
              <a:defRPr sz="1400"/>
            </a:lvl5pPr>
            <a:lvl6pPr marL="2285886" indent="0">
              <a:buNone/>
              <a:defRPr sz="1400"/>
            </a:lvl6pPr>
            <a:lvl7pPr marL="2743063" indent="0">
              <a:buNone/>
              <a:defRPr sz="1400"/>
            </a:lvl7pPr>
            <a:lvl8pPr marL="3200240" indent="0">
              <a:buNone/>
              <a:defRPr sz="1400"/>
            </a:lvl8pPr>
            <a:lvl9pPr marL="365741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670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9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9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877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0192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8195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289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793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220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44CBE58F-1B06-4E3C-ABEB-DDA960189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B50D259-301D-4848-91DC-2AA45CBA75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75946" y="233853"/>
            <a:ext cx="7710854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3B78BAB-95C2-4816-A43D-C9D0E779A7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9C7DCAF-0404-44E9-A1D7-8FC247909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lIns="91435" tIns="45718" rIns="91435" bIns="45718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dirty="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9ABEA7D2-7A49-4009-B20A-D733788B8F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5" tIns="45718" rIns="91435" bIns="45718"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43D9BEF-9484-4F5F-B79E-90AD48A2B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lIns="91435" tIns="45718" rIns="91435" bIns="45718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dirty="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C1992072-B079-4F45-93BD-7B83BD140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lIns="91435" tIns="45718" rIns="91435" bIns="45718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dirty="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0C7F6668-8CC0-4B4E-B0C0-D267AAA38E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56151" y="6613525"/>
            <a:ext cx="447548" cy="246217"/>
          </a:xfrm>
          <a:prstGeom prst="rect">
            <a:avLst/>
          </a:prstGeom>
          <a:noFill/>
          <a:ln>
            <a:noFill/>
          </a:ln>
        </p:spPr>
        <p:txBody>
          <a:bodyPr wrap="none" lIns="91435" tIns="45718" rIns="91435" bIns="45718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anose="020B0604020202020204" pitchFamily="34" charset="0"/>
              </a:rPr>
              <a:t>7.</a:t>
            </a:r>
            <a:fld id="{888EA06F-A073-4A3C-89BC-89170E3EB8EC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A5A9C313-E1AB-4215-BE7D-137655DA2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A8DD7472-5269-45F9-8224-963E376A1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B3B098FB-2BB7-4519-9DEA-E4914997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53" r:id="rId1"/>
    <p:sldLayoutId id="2147484342" r:id="rId2"/>
    <p:sldLayoutId id="2147484343" r:id="rId3"/>
    <p:sldLayoutId id="2147484344" r:id="rId4"/>
    <p:sldLayoutId id="2147484345" r:id="rId5"/>
    <p:sldLayoutId id="2147484346" r:id="rId6"/>
    <p:sldLayoutId id="2147484347" r:id="rId7"/>
    <p:sldLayoutId id="2147484348" r:id="rId8"/>
    <p:sldLayoutId id="2147484349" r:id="rId9"/>
    <p:sldLayoutId id="2147484350" r:id="rId10"/>
    <p:sldLayoutId id="2147484351" r:id="rId11"/>
    <p:sldLayoutId id="214748435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charset="0"/>
        </a:defRPr>
      </a:lvl5pPr>
      <a:lvl6pPr marL="457177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354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532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709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1313" indent="-341313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1363" indent="-284163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084263" indent="-227013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427163" indent="-227013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770063" indent="-227013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228738" indent="-2285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5915" indent="-2285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093" indent="-2285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270" indent="-228589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22C98928-F25B-4EBA-968A-F43A0AFE86F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08038"/>
            <a:ext cx="7772400" cy="2128837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7:  Synchronization Examples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E0483E6-02B2-EA6A-7A7B-77574E872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861A0BAA-76CB-484A-B14F-F0AF8A7036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25175" y="222868"/>
            <a:ext cx="7156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Bounded Buffer Problem (Cont.)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70CEB75-68D8-9028-0907-6B6E701EBDD9}"/>
              </a:ext>
            </a:extLst>
          </p:cNvPr>
          <p:cNvSpPr txBox="1"/>
          <p:nvPr/>
        </p:nvSpPr>
        <p:spPr>
          <a:xfrm>
            <a:off x="1325175" y="2828835"/>
            <a:ext cx="2754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mutex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tr-TR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tr-TR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full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tr-TR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tr-TR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empty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tr-TR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tr-TR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x = </a:t>
            </a:r>
            <a:r>
              <a:rPr lang="tr-TR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9831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861A0BAA-76CB-484A-B14F-F0AF8A7036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25175" y="222868"/>
            <a:ext cx="7156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Bounded Buffer Problem (Cont.)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8EC6E58C-FD42-25B3-4033-B8EC19924502}"/>
              </a:ext>
            </a:extLst>
          </p:cNvPr>
          <p:cNvSpPr txBox="1"/>
          <p:nvPr/>
        </p:nvSpPr>
        <p:spPr>
          <a:xfrm>
            <a:off x="818388" y="1582340"/>
            <a:ext cx="719175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consumer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tr-TR" dirty="0">
                <a:solidFill>
                  <a:srgbClr val="000000"/>
                </a:solidFill>
                <a:latin typeface="Menlo" panose="020B0609030804020204" pitchFamily="49" charset="0"/>
              </a:rPr>
              <a:t>   --</a:t>
            </a:r>
            <a:r>
              <a:rPr lang="tr-TR" dirty="0" err="1">
                <a:solidFill>
                  <a:srgbClr val="000000"/>
                </a:solidFill>
                <a:latin typeface="Menlo" panose="020B0609030804020204" pitchFamily="49" charset="0"/>
              </a:rPr>
              <a:t>full</a:t>
            </a:r>
            <a:r>
              <a:rPr lang="tr-TR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tr-TR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tr-TR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mutex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b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tr-TR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tr-TR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tr-TR" b="0" dirty="0" err="1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tr-TR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Consumer</a:t>
            </a:r>
            <a:r>
              <a:rPr lang="tr-TR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consumes</a:t>
            </a:r>
            <a:r>
              <a:rPr lang="tr-TR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item</a:t>
            </a:r>
            <a:r>
              <a:rPr lang="tr-TR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tr-TR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x);</a:t>
            </a:r>
          </a:p>
          <a:p>
            <a:pPr lvl="1"/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x--;</a:t>
            </a:r>
          </a:p>
          <a:p>
            <a:pPr lvl="1"/>
            <a:endParaRPr lang="tr-TR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tr-TR" dirty="0">
                <a:solidFill>
                  <a:srgbClr val="000000"/>
                </a:solidFill>
                <a:latin typeface="Menlo" panose="020B0609030804020204" pitchFamily="49" charset="0"/>
              </a:rPr>
              <a:t>++</a:t>
            </a:r>
            <a:r>
              <a:rPr lang="tr-TR" dirty="0" err="1">
                <a:solidFill>
                  <a:srgbClr val="000000"/>
                </a:solidFill>
                <a:latin typeface="Menlo" panose="020B0609030804020204" pitchFamily="49" charset="0"/>
              </a:rPr>
              <a:t>mutex</a:t>
            </a:r>
            <a:r>
              <a:rPr lang="tr-TR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b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tr-TR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empty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F52F739-CAE0-8AD5-BC64-3478DC34C0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5253" y="1003207"/>
            <a:ext cx="8156294" cy="441546"/>
          </a:xfrm>
        </p:spPr>
        <p:txBody>
          <a:bodyPr/>
          <a:lstStyle/>
          <a:p>
            <a:r>
              <a:rPr lang="en-US" altLang="en-US" dirty="0"/>
              <a:t>The structure of the </a:t>
            </a:r>
            <a:r>
              <a:rPr lang="en-US" altLang="en-US" dirty="0">
                <a:solidFill>
                  <a:srgbClr val="CC6600"/>
                </a:solidFill>
              </a:rPr>
              <a:t>consumer process</a:t>
            </a:r>
          </a:p>
          <a:p>
            <a:endParaRPr lang="en-US" altLang="en-US" sz="1600" dirty="0"/>
          </a:p>
          <a:p>
            <a:pPr>
              <a:buFont typeface="Monotype Sorts" pitchFamily="-84" charset="2"/>
              <a:buNone/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5947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60BA1AAC-5E8F-4441-A0ED-780B83A1CE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0812" y="230028"/>
            <a:ext cx="7566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Readers-Writers Problem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8B70CA9A-5F74-4497-A12A-DA4CCA3E28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0425" y="1111250"/>
            <a:ext cx="7639763" cy="5005388"/>
          </a:xfrm>
        </p:spPr>
        <p:txBody>
          <a:bodyPr/>
          <a:lstStyle/>
          <a:p>
            <a:r>
              <a:rPr lang="en-US" altLang="en-US" dirty="0"/>
              <a:t>A data set is shared among a number of concurrent processes</a:t>
            </a:r>
          </a:p>
          <a:p>
            <a:pPr lvl="1"/>
            <a:r>
              <a:rPr lang="en-US" altLang="en-US" b="1" dirty="0">
                <a:solidFill>
                  <a:srgbClr val="FF0000"/>
                </a:solidFill>
              </a:rPr>
              <a:t>Readers</a:t>
            </a:r>
            <a:r>
              <a:rPr lang="en-US" altLang="en-US" dirty="0"/>
              <a:t> – </a:t>
            </a:r>
            <a:r>
              <a:rPr lang="en-US" altLang="en-US" dirty="0">
                <a:solidFill>
                  <a:srgbClr val="0070C0"/>
                </a:solidFill>
              </a:rPr>
              <a:t>only read the data set</a:t>
            </a:r>
            <a:r>
              <a:rPr lang="en-US" altLang="en-US" dirty="0"/>
              <a:t>; they do </a:t>
            </a:r>
            <a:r>
              <a:rPr lang="en-US" altLang="en-US" b="1" i="1" dirty="0"/>
              <a:t>not</a:t>
            </a:r>
            <a:r>
              <a:rPr lang="en-US" altLang="en-US" b="1" dirty="0"/>
              <a:t> </a:t>
            </a:r>
            <a:r>
              <a:rPr lang="en-US" altLang="en-US" dirty="0"/>
              <a:t>perform any updates</a:t>
            </a:r>
          </a:p>
          <a:p>
            <a:pPr lvl="1"/>
            <a:r>
              <a:rPr lang="en-US" altLang="en-US" b="1" dirty="0">
                <a:solidFill>
                  <a:srgbClr val="CC6600"/>
                </a:solidFill>
              </a:rPr>
              <a:t>Writers</a:t>
            </a:r>
            <a:r>
              <a:rPr lang="en-US" altLang="en-US" dirty="0"/>
              <a:t>   – </a:t>
            </a:r>
            <a:r>
              <a:rPr lang="en-US" altLang="en-US" dirty="0">
                <a:solidFill>
                  <a:srgbClr val="7030A0"/>
                </a:solidFill>
              </a:rPr>
              <a:t>can both read and write</a:t>
            </a:r>
          </a:p>
          <a:p>
            <a:r>
              <a:rPr lang="en-US" altLang="en-US" dirty="0"/>
              <a:t>Problem – </a:t>
            </a:r>
            <a:r>
              <a:rPr lang="en-US" altLang="en-US" dirty="0">
                <a:solidFill>
                  <a:srgbClr val="FF0000"/>
                </a:solidFill>
              </a:rPr>
              <a:t>allow multiple readers </a:t>
            </a:r>
            <a:r>
              <a:rPr lang="en-US" altLang="en-US" dirty="0"/>
              <a:t>to read at the same time</a:t>
            </a:r>
          </a:p>
          <a:p>
            <a:pPr lvl="1"/>
            <a:r>
              <a:rPr lang="en-US" altLang="en-US" dirty="0">
                <a:solidFill>
                  <a:srgbClr val="CC6600"/>
                </a:solidFill>
              </a:rPr>
              <a:t>Only one single writer can access </a:t>
            </a:r>
            <a:r>
              <a:rPr lang="en-US" altLang="en-US" dirty="0"/>
              <a:t>the shared data at the same time</a:t>
            </a:r>
          </a:p>
          <a:p>
            <a:r>
              <a:rPr lang="en-US" altLang="en-US" dirty="0"/>
              <a:t>Several variations of how readers and writers are considered  – all involve some form of priorities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6921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60BA1AAC-5E8F-4441-A0ED-780B83A1CE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0812" y="230028"/>
            <a:ext cx="7566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Readers-Writers Problem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DB4C02A-040E-D13F-8A65-51934806C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384" y="1211384"/>
            <a:ext cx="4435231" cy="443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2E212591-A19F-8DCF-B735-19A244437ACF}"/>
              </a:ext>
            </a:extLst>
          </p:cNvPr>
          <p:cNvSpPr txBox="1"/>
          <p:nvPr/>
        </p:nvSpPr>
        <p:spPr>
          <a:xfrm>
            <a:off x="202223" y="6374056"/>
            <a:ext cx="75660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prepinsta.com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operating-systems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readers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writers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-problem/</a:t>
            </a:r>
          </a:p>
        </p:txBody>
      </p:sp>
    </p:spTree>
    <p:extLst>
      <p:ext uri="{BB962C8B-B14F-4D97-AF65-F5344CB8AC3E}">
        <p14:creationId xmlns:p14="http://schemas.microsoft.com/office/powerpoint/2010/main" val="1463349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60BA1AAC-5E8F-4441-A0ED-780B83A1CE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0812" y="230028"/>
            <a:ext cx="7566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Readers-Writers Problem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638EF7-D29B-04AA-F086-F75BE21A1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77" y="1121508"/>
            <a:ext cx="4798646" cy="479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E827190F-15CD-43B6-BA38-25CDA95E90CC}"/>
              </a:ext>
            </a:extLst>
          </p:cNvPr>
          <p:cNvSpPr txBox="1"/>
          <p:nvPr/>
        </p:nvSpPr>
        <p:spPr>
          <a:xfrm>
            <a:off x="202223" y="6374056"/>
            <a:ext cx="75660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prepinsta.com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operating-systems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readers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writers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-problem/</a:t>
            </a:r>
          </a:p>
        </p:txBody>
      </p:sp>
    </p:spTree>
    <p:extLst>
      <p:ext uri="{BB962C8B-B14F-4D97-AF65-F5344CB8AC3E}">
        <p14:creationId xmlns:p14="http://schemas.microsoft.com/office/powerpoint/2010/main" val="4120806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60BA1AAC-5E8F-4441-A0ED-780B83A1CE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0812" y="230028"/>
            <a:ext cx="7566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Readers-Writers Problem</a:t>
            </a:r>
          </a:p>
        </p:txBody>
      </p:sp>
      <p:pic>
        <p:nvPicPr>
          <p:cNvPr id="6146" name="Picture 2" descr="Readers-Writers Operating System Writer DB OS Operating System">
            <a:extLst>
              <a:ext uri="{FF2B5EF4-FFF2-40B4-BE49-F238E27FC236}">
                <a16:creationId xmlns:a16="http://schemas.microsoft.com/office/drawing/2014/main" id="{E28DBD2F-61FB-6536-A372-AC3299D2B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215" y="1176215"/>
            <a:ext cx="4505569" cy="450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51D491C3-DF35-C460-7A1D-D0C9673E4D68}"/>
              </a:ext>
            </a:extLst>
          </p:cNvPr>
          <p:cNvSpPr txBox="1"/>
          <p:nvPr/>
        </p:nvSpPr>
        <p:spPr>
          <a:xfrm>
            <a:off x="202223" y="6374056"/>
            <a:ext cx="75660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prepinsta.com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operating-systems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readers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writers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-problem/</a:t>
            </a:r>
          </a:p>
        </p:txBody>
      </p:sp>
    </p:spTree>
    <p:extLst>
      <p:ext uri="{BB962C8B-B14F-4D97-AF65-F5344CB8AC3E}">
        <p14:creationId xmlns:p14="http://schemas.microsoft.com/office/powerpoint/2010/main" val="4169227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60BA1AAC-5E8F-4441-A0ED-780B83A1CE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328" y="169512"/>
            <a:ext cx="7566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Readers-Writers Problem (Cont.)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8B70CA9A-5F74-4497-A12A-DA4CCA3E28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0425" y="1111250"/>
            <a:ext cx="7639763" cy="5005388"/>
          </a:xfrm>
        </p:spPr>
        <p:txBody>
          <a:bodyPr/>
          <a:lstStyle/>
          <a:p>
            <a:r>
              <a:rPr lang="en-US" altLang="en-US" dirty="0"/>
              <a:t>Shared Data</a:t>
            </a:r>
          </a:p>
          <a:p>
            <a:pPr lvl="1"/>
            <a:r>
              <a:rPr lang="en-US" altLang="en-US" dirty="0"/>
              <a:t>Data set</a:t>
            </a:r>
          </a:p>
          <a:p>
            <a:pPr lvl="1"/>
            <a:r>
              <a:rPr lang="en-US" altLang="en-US" dirty="0"/>
              <a:t>Semaphore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rw_mutex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dirty="0"/>
              <a:t>initialized </a:t>
            </a:r>
            <a:r>
              <a:rPr lang="en-US" altLang="en-US" dirty="0">
                <a:solidFill>
                  <a:srgbClr val="FF0000"/>
                </a:solidFill>
              </a:rPr>
              <a:t>to 1</a:t>
            </a:r>
          </a:p>
          <a:p>
            <a:pPr lvl="1"/>
            <a:r>
              <a:rPr lang="en-US" altLang="en-US" dirty="0"/>
              <a:t>Semaphore </a:t>
            </a:r>
            <a:r>
              <a:rPr lang="en-US" altLang="en-US" sz="2000" b="1" dirty="0">
                <a:solidFill>
                  <a:srgbClr val="7030A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dirty="0"/>
              <a:t>initialized </a:t>
            </a:r>
            <a:r>
              <a:rPr lang="en-US" altLang="en-US" dirty="0">
                <a:solidFill>
                  <a:srgbClr val="FF0000"/>
                </a:solidFill>
              </a:rPr>
              <a:t>to 1</a:t>
            </a:r>
          </a:p>
          <a:p>
            <a:pPr lvl="1"/>
            <a:r>
              <a:rPr lang="en-US" altLang="en-US" dirty="0"/>
              <a:t>Integer </a:t>
            </a:r>
            <a:r>
              <a:rPr lang="en-US" altLang="en-US" sz="2000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read_count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dirty="0"/>
              <a:t>initialized </a:t>
            </a:r>
            <a:r>
              <a:rPr lang="en-US" altLang="en-US" dirty="0">
                <a:solidFill>
                  <a:srgbClr val="FF0000"/>
                </a:solidFill>
              </a:rPr>
              <a:t>to 0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1883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7DDAEEDB-CB95-4A25-8454-9889DA57CD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525" y="227824"/>
            <a:ext cx="76612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Readers-Writers Problem (Cont.)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D5CD744B-6617-4A23-86E8-A0935A7F94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31862" y="1094174"/>
            <a:ext cx="7848600" cy="4876800"/>
          </a:xfrm>
        </p:spPr>
        <p:txBody>
          <a:bodyPr/>
          <a:lstStyle/>
          <a:p>
            <a:r>
              <a:rPr lang="en-US" altLang="en-US" dirty="0"/>
              <a:t>The structure of a </a:t>
            </a:r>
            <a:r>
              <a:rPr lang="en-US" altLang="en-US" dirty="0">
                <a:solidFill>
                  <a:srgbClr val="FF0000"/>
                </a:solidFill>
              </a:rPr>
              <a:t>writer process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>
                <a:solidFill>
                  <a:srgbClr val="0000FF"/>
                </a:solidFill>
              </a:rPr>
              <a:t>       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 </a:t>
            </a:r>
            <a:r>
              <a:rPr lang="en-US" altLang="en-US" b="1" dirty="0">
                <a:solidFill>
                  <a:srgbClr val="66CCFF"/>
                </a:solidFill>
                <a:latin typeface="Courier New" panose="02070309020205020404" pitchFamily="49" charset="0"/>
              </a:rPr>
              <a:t>while</a:t>
            </a:r>
            <a:r>
              <a:rPr lang="en-US" altLang="en-US" b="1" dirty="0">
                <a:latin typeface="Courier New" panose="02070309020205020404" pitchFamily="49" charset="0"/>
              </a:rPr>
              <a:t> (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true</a:t>
            </a:r>
            <a:r>
              <a:rPr lang="en-US" altLang="en-US" b="1" dirty="0">
                <a:latin typeface="Courier New" panose="02070309020205020404" pitchFamily="49" charset="0"/>
              </a:rPr>
              <a:t>) {</a:t>
            </a:r>
            <a:br>
              <a:rPr lang="en-US" altLang="en-US" b="1" dirty="0">
                <a:latin typeface="Courier New" panose="02070309020205020404" pitchFamily="49" charset="0"/>
              </a:rPr>
            </a:br>
            <a:r>
              <a:rPr lang="en-US" altLang="en-US" b="1" dirty="0">
                <a:latin typeface="Courier New" panose="02070309020205020404" pitchFamily="49" charset="0"/>
              </a:rPr>
              <a:t>          wait(</a:t>
            </a:r>
            <a:r>
              <a:rPr lang="en-US" altLang="en-US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rw_mutex</a:t>
            </a:r>
            <a:r>
              <a:rPr lang="en-US" altLang="en-US" b="1" dirty="0">
                <a:latin typeface="Courier New" panose="02070309020205020404" pitchFamily="49" charset="0"/>
              </a:rPr>
              <a:t>);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         ...</a:t>
            </a:r>
            <a:br>
              <a:rPr lang="en-US" altLang="en-US" b="1" dirty="0">
                <a:latin typeface="Courier New" panose="02070309020205020404" pitchFamily="49" charset="0"/>
              </a:rPr>
            </a:br>
            <a:r>
              <a:rPr lang="en-US" altLang="en-US" b="1" dirty="0">
                <a:latin typeface="Courier New" panose="02070309020205020404" pitchFamily="49" charset="0"/>
              </a:rPr>
              <a:t>          /* writing is performed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         ...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      signal(</a:t>
            </a:r>
            <a:r>
              <a:rPr lang="en-US" altLang="en-US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rw_mutex</a:t>
            </a:r>
            <a:r>
              <a:rPr lang="en-US" altLang="en-US" b="1" dirty="0">
                <a:latin typeface="Courier New" panose="02070309020205020404" pitchFamily="49" charset="0"/>
              </a:rPr>
              <a:t>);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}</a:t>
            </a:r>
          </a:p>
          <a:p>
            <a:pPr>
              <a:buFont typeface="Monotype Sorts" pitchFamily="-84" charset="2"/>
              <a:buNone/>
            </a:pPr>
            <a:endParaRPr lang="en-US" altLang="en-US" dirty="0">
              <a:solidFill>
                <a:srgbClr val="0000FF"/>
              </a:solidFill>
            </a:endParaRPr>
          </a:p>
          <a:p>
            <a:pPr>
              <a:buFont typeface="Monotype Sorts" pitchFamily="-84" charset="2"/>
              <a:buNone/>
            </a:pPr>
            <a:endParaRPr lang="en-US" altLang="en-US" dirty="0">
              <a:solidFill>
                <a:srgbClr val="0000FF"/>
              </a:solidFill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dirty="0">
                <a:solidFill>
                  <a:srgbClr val="0000FF"/>
                </a:solidFill>
              </a:rPr>
              <a:t>     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BA3055BE-7D2A-422C-A590-55C99535BA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5050" y="227824"/>
            <a:ext cx="765175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Readers-Writers Problem (Cont.)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502CB5B1-7086-4461-8E47-670C4EA549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87425" y="1059429"/>
            <a:ext cx="7747000" cy="506571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/>
              <a:t>The structure of a </a:t>
            </a:r>
            <a:r>
              <a:rPr lang="en-US" altLang="en-US" dirty="0">
                <a:solidFill>
                  <a:srgbClr val="CC6600"/>
                </a:solidFill>
              </a:rPr>
              <a:t>reader process</a:t>
            </a:r>
            <a:endParaRPr lang="en-US" altLang="en-US" sz="1600" dirty="0">
              <a:solidFill>
                <a:srgbClr val="CC6600"/>
              </a:solidFill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       </a:t>
            </a:r>
            <a:r>
              <a:rPr lang="en-US" altLang="en-US" sz="1600" b="1" dirty="0">
                <a:solidFill>
                  <a:srgbClr val="66CCFF"/>
                </a:solidFill>
                <a:latin typeface="Courier New" panose="02070309020205020404" pitchFamily="49" charset="0"/>
              </a:rPr>
              <a:t>while</a:t>
            </a:r>
            <a:r>
              <a:rPr lang="en-US" altLang="en-US" sz="1600" b="1" dirty="0">
                <a:latin typeface="Courier New" panose="02070309020205020404" pitchFamily="49" charset="0"/>
              </a:rPr>
              <a:t> (</a:t>
            </a:r>
            <a:r>
              <a:rPr lang="en-US" altLang="en-US" sz="1600" b="1" dirty="0">
                <a:solidFill>
                  <a:srgbClr val="0070C0"/>
                </a:solidFill>
                <a:latin typeface="Courier New" panose="02070309020205020404" pitchFamily="49" charset="0"/>
              </a:rPr>
              <a:t>true</a:t>
            </a:r>
            <a:r>
              <a:rPr lang="en-US" altLang="en-US" sz="1600" b="1" dirty="0">
                <a:latin typeface="Courier New" panose="02070309020205020404" pitchFamily="49" charset="0"/>
              </a:rPr>
              <a:t>){</a:t>
            </a:r>
            <a:br>
              <a:rPr lang="en-US" altLang="en-US" sz="1600" b="1" dirty="0">
                <a:latin typeface="Courier New" panose="02070309020205020404" pitchFamily="49" charset="0"/>
              </a:rPr>
            </a:br>
            <a:r>
              <a:rPr lang="en-US" altLang="en-US" sz="1600" b="1" dirty="0">
                <a:latin typeface="Courier New" panose="02070309020205020404" pitchFamily="49" charset="0"/>
              </a:rPr>
              <a:t>    		wait(</a:t>
            </a:r>
            <a:r>
              <a:rPr lang="en-US" alt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sz="1600" b="1" dirty="0">
                <a:latin typeface="Courier New" panose="02070309020205020404" pitchFamily="49" charset="0"/>
              </a:rPr>
              <a:t>);</a:t>
            </a:r>
            <a:br>
              <a:rPr lang="en-US" altLang="en-US" sz="1600" b="1" dirty="0">
                <a:latin typeface="Courier New" panose="02070309020205020404" pitchFamily="49" charset="0"/>
              </a:rPr>
            </a:br>
            <a:r>
              <a:rPr lang="en-US" altLang="en-US" sz="1600" b="1" dirty="0">
                <a:latin typeface="Courier New" panose="02070309020205020404" pitchFamily="49" charset="0"/>
              </a:rPr>
              <a:t>        	</a:t>
            </a:r>
            <a:r>
              <a:rPr lang="en-US" altLang="en-US" sz="1600" b="1" dirty="0" err="1">
                <a:solidFill>
                  <a:srgbClr val="CC6600"/>
                </a:solidFill>
                <a:latin typeface="Courier New" panose="02070309020205020404" pitchFamily="49" charset="0"/>
              </a:rPr>
              <a:t>read_count</a:t>
            </a:r>
            <a:r>
              <a:rPr lang="en-US" altLang="en-US" sz="1600" b="1" dirty="0">
                <a:latin typeface="Courier New" panose="02070309020205020404" pitchFamily="49" charset="0"/>
              </a:rPr>
              <a:t>++;</a:t>
            </a:r>
          </a:p>
          <a:p>
            <a:pPr>
              <a:buFont typeface="Monotype Sorts" pitchFamily="-84" charset="2"/>
              <a:buNone/>
            </a:pPr>
            <a:br>
              <a:rPr lang="en-US" altLang="en-US" sz="1600" b="1" dirty="0">
                <a:latin typeface="Courier New" panose="02070309020205020404" pitchFamily="49" charset="0"/>
              </a:rPr>
            </a:br>
            <a:r>
              <a:rPr lang="en-US" altLang="en-US" sz="1600" b="1" dirty="0">
                <a:latin typeface="Courier New" panose="02070309020205020404" pitchFamily="49" charset="0"/>
              </a:rPr>
              <a:t>        	if (</a:t>
            </a:r>
            <a:r>
              <a:rPr lang="en-US" altLang="en-US" sz="1600" b="1" dirty="0" err="1">
                <a:solidFill>
                  <a:srgbClr val="CC6600"/>
                </a:solidFill>
                <a:latin typeface="Courier New" panose="02070309020205020404" pitchFamily="49" charset="0"/>
              </a:rPr>
              <a:t>read_count</a:t>
            </a:r>
            <a:r>
              <a:rPr lang="en-US" altLang="en-US" sz="1600" b="1" dirty="0">
                <a:solidFill>
                  <a:srgbClr val="CC66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b="1" dirty="0">
                <a:latin typeface="Courier New" panose="02070309020205020404" pitchFamily="49" charset="0"/>
              </a:rPr>
              <a:t>== 1) /* first reader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		   	     wait(</a:t>
            </a:r>
            <a:r>
              <a:rPr lang="en-US" altLang="en-US" sz="1600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rw_mutex</a:t>
            </a:r>
            <a:r>
              <a:rPr lang="en-US" altLang="en-US" sz="1600" b="1" dirty="0">
                <a:latin typeface="Courier New" panose="02070309020205020404" pitchFamily="49" charset="0"/>
              </a:rPr>
              <a:t>);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           	     signal(</a:t>
            </a:r>
            <a:r>
              <a:rPr lang="en-US" alt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sz="1600" b="1" dirty="0">
                <a:latin typeface="Courier New" panose="02070309020205020404" pitchFamily="49" charset="0"/>
              </a:rPr>
              <a:t>);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               ...</a:t>
            </a:r>
            <a:br>
              <a:rPr lang="en-US" altLang="en-US" sz="1600" b="1" dirty="0">
                <a:latin typeface="Courier New" panose="02070309020205020404" pitchFamily="49" charset="0"/>
              </a:rPr>
            </a:br>
            <a:r>
              <a:rPr lang="en-US" altLang="en-US" sz="1600" b="1" dirty="0">
                <a:latin typeface="Courier New" panose="02070309020205020404" pitchFamily="49" charset="0"/>
              </a:rPr>
              <a:t>           	/* reading is performed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               ...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           	wait(</a:t>
            </a:r>
            <a:r>
              <a:rPr lang="en-US" alt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sz="1600" b="1" dirty="0">
                <a:latin typeface="Courier New" panose="02070309020205020404" pitchFamily="49" charset="0"/>
              </a:rPr>
              <a:t>);</a:t>
            </a:r>
            <a:br>
              <a:rPr lang="en-US" altLang="en-US" sz="1600" b="1" dirty="0">
                <a:latin typeface="Courier New" panose="02070309020205020404" pitchFamily="49" charset="0"/>
              </a:rPr>
            </a:br>
            <a:r>
              <a:rPr lang="en-US" altLang="en-US" sz="1600" b="1" dirty="0">
                <a:latin typeface="Courier New" panose="02070309020205020404" pitchFamily="49" charset="0"/>
              </a:rPr>
              <a:t>           	</a:t>
            </a:r>
            <a:r>
              <a:rPr lang="en-US" altLang="en-US" sz="1600" b="1" dirty="0" err="1">
                <a:solidFill>
                  <a:srgbClr val="CC6600"/>
                </a:solidFill>
                <a:latin typeface="Courier New" panose="02070309020205020404" pitchFamily="49" charset="0"/>
              </a:rPr>
              <a:t>read_count</a:t>
            </a:r>
            <a:r>
              <a:rPr lang="en-US" altLang="en-US" sz="1600" b="1" dirty="0">
                <a:latin typeface="Courier New" panose="02070309020205020404" pitchFamily="49" charset="0"/>
              </a:rPr>
              <a:t>--;</a:t>
            </a:r>
          </a:p>
          <a:p>
            <a:pPr>
              <a:buFont typeface="Monotype Sorts" pitchFamily="-84" charset="2"/>
              <a:buNone/>
            </a:pPr>
            <a:br>
              <a:rPr lang="en-US" altLang="en-US" sz="1600" b="1" dirty="0">
                <a:latin typeface="Courier New" panose="02070309020205020404" pitchFamily="49" charset="0"/>
              </a:rPr>
            </a:br>
            <a:r>
              <a:rPr lang="en-US" altLang="en-US" sz="1600" b="1" dirty="0">
                <a:latin typeface="Courier New" panose="02070309020205020404" pitchFamily="49" charset="0"/>
              </a:rPr>
              <a:t>           	if (</a:t>
            </a:r>
            <a:r>
              <a:rPr lang="en-US" altLang="en-US" sz="1600" b="1" dirty="0" err="1">
                <a:solidFill>
                  <a:srgbClr val="CC6600"/>
                </a:solidFill>
                <a:latin typeface="Courier New" panose="02070309020205020404" pitchFamily="49" charset="0"/>
              </a:rPr>
              <a:t>read_count</a:t>
            </a:r>
            <a:r>
              <a:rPr lang="en-US" altLang="en-US" sz="1600" b="1" dirty="0">
                <a:solidFill>
                  <a:srgbClr val="CC66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b="1" dirty="0">
                <a:latin typeface="Courier New" panose="02070309020205020404" pitchFamily="49" charset="0"/>
              </a:rPr>
              <a:t>== 0) /* last reader */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           		signal(</a:t>
            </a:r>
            <a:r>
              <a:rPr lang="en-US" altLang="en-US" sz="1600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rw_mutex</a:t>
            </a:r>
            <a:r>
              <a:rPr lang="en-US" altLang="en-US" sz="1600" b="1" dirty="0">
                <a:latin typeface="Courier New" panose="02070309020205020404" pitchFamily="49" charset="0"/>
              </a:rPr>
              <a:t>);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           	signal(</a:t>
            </a:r>
            <a:r>
              <a:rPr lang="en-US" alt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sz="1600" b="1" dirty="0">
                <a:latin typeface="Courier New" panose="02070309020205020404" pitchFamily="49" charset="0"/>
              </a:rPr>
              <a:t>);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       }</a:t>
            </a:r>
            <a:br>
              <a:rPr lang="en-US" altLang="en-US" sz="1400" b="1" dirty="0">
                <a:latin typeface="Courier New" panose="02070309020205020404" pitchFamily="49" charset="0"/>
              </a:rPr>
            </a:br>
            <a:endParaRPr lang="en-US" altLang="en-US" sz="14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1600" dirty="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1600" dirty="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dirty="0">
                <a:solidFill>
                  <a:srgbClr val="0000FF"/>
                </a:solidFill>
              </a:rPr>
              <a:t>      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0E349B06-5C0D-4BD8-ABC8-DFC88C04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778" y="222286"/>
            <a:ext cx="7677150" cy="576262"/>
          </a:xfrm>
        </p:spPr>
        <p:txBody>
          <a:bodyPr/>
          <a:lstStyle/>
          <a:p>
            <a:r>
              <a:rPr lang="en-US" altLang="en-US" dirty="0"/>
              <a:t>Readers-Writers Problem Variations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47643E3C-87AB-40AB-8261-6DE653642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6" y="1323457"/>
            <a:ext cx="6585627" cy="4418437"/>
          </a:xfrm>
        </p:spPr>
        <p:txBody>
          <a:bodyPr/>
          <a:lstStyle/>
          <a:p>
            <a:r>
              <a:rPr lang="en-US" altLang="en-US" dirty="0"/>
              <a:t>The</a:t>
            </a:r>
            <a:r>
              <a:rPr lang="en-US" altLang="en-US" b="1" i="1" dirty="0"/>
              <a:t> </a:t>
            </a:r>
            <a:r>
              <a:rPr lang="en-US" altLang="en-US" dirty="0"/>
              <a:t>solution</a:t>
            </a:r>
            <a:r>
              <a:rPr lang="en-US" altLang="en-US" b="1" i="1" dirty="0"/>
              <a:t> </a:t>
            </a:r>
            <a:r>
              <a:rPr lang="en-US" altLang="en-US" dirty="0"/>
              <a:t>in previous slide can result in a situation where a writer  process never writes.  It is referred to as the “First reader-writer” problem.</a:t>
            </a:r>
          </a:p>
          <a:p>
            <a:r>
              <a:rPr lang="en-US" altLang="en-US" dirty="0"/>
              <a:t>The “Second reader-writer” problem is  a variation the first reader-writer problem that state:</a:t>
            </a:r>
          </a:p>
          <a:p>
            <a:pPr lvl="1"/>
            <a:r>
              <a:rPr lang="en-US" altLang="en-US" dirty="0"/>
              <a:t>Once a writer is ready to write, no “newly arrived reader” is allowed  to read.</a:t>
            </a:r>
          </a:p>
          <a:p>
            <a:r>
              <a:rPr lang="en-US" altLang="en-US" dirty="0"/>
              <a:t>Both the first and second may result in starvation. leading to even more variations</a:t>
            </a:r>
          </a:p>
          <a:p>
            <a:r>
              <a:rPr lang="en-US" altLang="en-US" dirty="0"/>
              <a:t>Problem is solved on some systems by kernel providing reader-writer locks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9AFE23A2-3233-4A83-BA98-6544E85EB7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0586" y="162366"/>
            <a:ext cx="77073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78A0AF89-B4E3-498E-93FE-2E355823D1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2434" y="1225550"/>
            <a:ext cx="7707312" cy="3270250"/>
          </a:xfrm>
        </p:spPr>
        <p:txBody>
          <a:bodyPr/>
          <a:lstStyle/>
          <a:p>
            <a:r>
              <a:rPr lang="en-US" altLang="en-US" dirty="0"/>
              <a:t>Explain </a:t>
            </a:r>
            <a:r>
              <a:rPr lang="en-US" altLang="en-US" dirty="0">
                <a:solidFill>
                  <a:srgbClr val="FF0000"/>
                </a:solidFill>
              </a:rPr>
              <a:t>the bounded-buffer synchronization problem</a:t>
            </a:r>
          </a:p>
          <a:p>
            <a:r>
              <a:rPr lang="en-US" altLang="en-US" dirty="0"/>
              <a:t>Explain </a:t>
            </a:r>
            <a:r>
              <a:rPr lang="en-US" altLang="en-US" dirty="0">
                <a:solidFill>
                  <a:srgbClr val="00B050"/>
                </a:solidFill>
              </a:rPr>
              <a:t>the readers-writers synchronization problem</a:t>
            </a:r>
          </a:p>
          <a:p>
            <a:r>
              <a:rPr lang="en-US" altLang="en-US" dirty="0"/>
              <a:t>Explain </a:t>
            </a:r>
            <a:r>
              <a:rPr lang="en-US" altLang="en-US" dirty="0">
                <a:solidFill>
                  <a:srgbClr val="00B0F0"/>
                </a:solidFill>
              </a:rPr>
              <a:t>and dining-philosophers synchronization problems</a:t>
            </a:r>
          </a:p>
          <a:p>
            <a:r>
              <a:rPr lang="en-US" altLang="en-US" dirty="0">
                <a:solidFill>
                  <a:srgbClr val="CC6600"/>
                </a:solidFill>
              </a:rPr>
              <a:t>Describe the tools used by Linux </a:t>
            </a:r>
            <a:r>
              <a:rPr lang="en-US" altLang="en-US" dirty="0"/>
              <a:t>and Windows to solve synchronization problems.</a:t>
            </a:r>
          </a:p>
          <a:p>
            <a:r>
              <a:rPr lang="en-US" altLang="en-US" dirty="0"/>
              <a:t>Illustrate </a:t>
            </a:r>
            <a:r>
              <a:rPr lang="en-US" altLang="en-US" dirty="0">
                <a:solidFill>
                  <a:srgbClr val="7030A0"/>
                </a:solidFill>
              </a:rPr>
              <a:t>how POSIX and Java </a:t>
            </a:r>
            <a:r>
              <a:rPr lang="en-US" altLang="en-US" dirty="0"/>
              <a:t>can be used to solve process synchronization problems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7171" name="Rectangle 5">
            <a:extLst>
              <a:ext uri="{FF2B5EF4-FFF2-40B4-BE49-F238E27FC236}">
                <a16:creationId xmlns:a16="http://schemas.microsoft.com/office/drawing/2014/main" id="{98EE148A-79D9-4237-8D17-FC87DB906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4" rIns="91426" bIns="45714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kumimoji="1" lang="en-US" altLang="en-US">
              <a:latin typeface="Helvetica" panose="020B0604020202020204" pitchFamily="34" charset="0"/>
            </a:endParaRPr>
          </a:p>
          <a:p>
            <a:endParaRPr kumimoji="1" lang="en-US" altLang="en-US">
              <a:latin typeface="Helvetica" panose="020B0604020202020204" pitchFamily="34" charset="0"/>
            </a:endParaRPr>
          </a:p>
          <a:p>
            <a:endParaRPr kumimoji="1"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1EE9EBAB-3EEB-4813-BC45-A296B378D7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222286"/>
            <a:ext cx="76708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Dining-Philosophers Problem</a:t>
            </a:r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FB49ECF8-D29D-47B1-ACEF-3FF6F95DA4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7746" y="1057896"/>
            <a:ext cx="8088363" cy="5330378"/>
          </a:xfrm>
        </p:spPr>
        <p:txBody>
          <a:bodyPr/>
          <a:lstStyle/>
          <a:p>
            <a:pPr>
              <a:tabLst>
                <a:tab pos="1365250" algn="l"/>
                <a:tab pos="1538288" algn="l"/>
              </a:tabLst>
            </a:pPr>
            <a:r>
              <a:rPr lang="en-US" altLang="en-US" dirty="0">
                <a:solidFill>
                  <a:srgbClr val="FF0000"/>
                </a:solidFill>
              </a:rPr>
              <a:t>N philosophers</a:t>
            </a:r>
            <a:r>
              <a:rPr lang="en-US" altLang="en-US" dirty="0"/>
              <a:t>’ sit at </a:t>
            </a:r>
            <a:r>
              <a:rPr lang="en-US" altLang="en-US" dirty="0">
                <a:solidFill>
                  <a:srgbClr val="00B0F0"/>
                </a:solidFill>
              </a:rPr>
              <a:t>a round table </a:t>
            </a:r>
            <a:r>
              <a:rPr lang="en-US" altLang="en-US" dirty="0"/>
              <a:t>with </a:t>
            </a:r>
            <a:r>
              <a:rPr lang="en-US" altLang="en-US" dirty="0">
                <a:solidFill>
                  <a:srgbClr val="7030A0"/>
                </a:solidFill>
              </a:rPr>
              <a:t>a bowel of rice </a:t>
            </a:r>
            <a:r>
              <a:rPr lang="en-US" altLang="en-US" dirty="0"/>
              <a:t>in the middle.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altLang="en-US" dirty="0"/>
              <a:t>They spend their lives alternating </a:t>
            </a:r>
            <a:r>
              <a:rPr lang="en-US" altLang="en-US" dirty="0">
                <a:solidFill>
                  <a:srgbClr val="00B050"/>
                </a:solidFill>
              </a:rPr>
              <a:t>thinking </a:t>
            </a:r>
            <a:r>
              <a:rPr lang="en-US" altLang="en-US" dirty="0"/>
              <a:t>and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dirty="0">
                <a:solidFill>
                  <a:srgbClr val="7030A0"/>
                </a:solidFill>
              </a:rPr>
              <a:t>eating</a:t>
            </a:r>
            <a:r>
              <a:rPr lang="en-US" altLang="en-US" dirty="0">
                <a:solidFill>
                  <a:srgbClr val="00B050"/>
                </a:solidFill>
              </a:rPr>
              <a:t>.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altLang="en-US" dirty="0"/>
              <a:t>They </a:t>
            </a:r>
            <a:r>
              <a:rPr lang="en-US" altLang="en-US" dirty="0">
                <a:solidFill>
                  <a:srgbClr val="0070C0"/>
                </a:solidFill>
              </a:rPr>
              <a:t>do not </a:t>
            </a:r>
            <a:r>
              <a:rPr lang="en-US" altLang="ja-JP" dirty="0">
                <a:solidFill>
                  <a:srgbClr val="0070C0"/>
                </a:solidFill>
              </a:rPr>
              <a:t> interact with their neighbors.</a:t>
            </a:r>
          </a:p>
          <a:p>
            <a:pPr>
              <a:tabLst>
                <a:tab pos="1365250" algn="l"/>
                <a:tab pos="1538288" algn="l"/>
              </a:tabLst>
            </a:pPr>
            <a:endParaRPr lang="en-US" altLang="en-US" dirty="0"/>
          </a:p>
          <a:p>
            <a:pPr>
              <a:tabLst>
                <a:tab pos="1365250" algn="l"/>
                <a:tab pos="1538288" algn="l"/>
              </a:tabLst>
            </a:pPr>
            <a:endParaRPr lang="en-US" altLang="en-US" dirty="0"/>
          </a:p>
          <a:p>
            <a:pPr>
              <a:tabLst>
                <a:tab pos="1365250" algn="l"/>
                <a:tab pos="1538288" algn="l"/>
              </a:tabLst>
            </a:pPr>
            <a:endParaRPr lang="en-US" altLang="en-US" dirty="0"/>
          </a:p>
          <a:p>
            <a:pPr>
              <a:tabLst>
                <a:tab pos="1365250" algn="l"/>
                <a:tab pos="1538288" algn="l"/>
              </a:tabLst>
            </a:pPr>
            <a:endParaRPr lang="en-US" altLang="en-US" dirty="0"/>
          </a:p>
          <a:p>
            <a:pPr>
              <a:tabLst>
                <a:tab pos="1365250" algn="l"/>
                <a:tab pos="1538288" algn="l"/>
              </a:tabLst>
            </a:pPr>
            <a:endParaRPr lang="en-US" altLang="en-US" dirty="0"/>
          </a:p>
          <a:p>
            <a:pPr>
              <a:tabLst>
                <a:tab pos="1365250" algn="l"/>
                <a:tab pos="1538288" algn="l"/>
              </a:tabLst>
            </a:pPr>
            <a:endParaRPr lang="en-US" altLang="en-US" dirty="0"/>
          </a:p>
          <a:p>
            <a:pPr>
              <a:tabLst>
                <a:tab pos="1365250" algn="l"/>
                <a:tab pos="1538288" algn="l"/>
              </a:tabLst>
            </a:pPr>
            <a:endParaRPr lang="en-US" altLang="en-US" dirty="0"/>
          </a:p>
        </p:txBody>
      </p:sp>
      <p:pic>
        <p:nvPicPr>
          <p:cNvPr id="24579" name="Picture 1">
            <a:extLst>
              <a:ext uri="{FF2B5EF4-FFF2-40B4-BE49-F238E27FC236}">
                <a16:creationId xmlns:a16="http://schemas.microsoft.com/office/drawing/2014/main" id="{3372D57C-AA90-40E5-88DD-A9DB78AAF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650" y="2386729"/>
            <a:ext cx="4162699" cy="4001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84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1EE9EBAB-3EEB-4813-BC45-A296B378D7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222286"/>
            <a:ext cx="76708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Dining-Philosophers Problem</a:t>
            </a:r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FB49ECF8-D29D-47B1-ACEF-3FF6F95DA4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7746" y="1057896"/>
            <a:ext cx="8088363" cy="5330378"/>
          </a:xfrm>
        </p:spPr>
        <p:txBody>
          <a:bodyPr/>
          <a:lstStyle/>
          <a:p>
            <a:pPr>
              <a:tabLst>
                <a:tab pos="1365250" algn="l"/>
                <a:tab pos="1538288" algn="l"/>
              </a:tabLst>
            </a:pPr>
            <a:r>
              <a:rPr lang="en-US" altLang="en-US" dirty="0">
                <a:solidFill>
                  <a:srgbClr val="FF0000"/>
                </a:solidFill>
              </a:rPr>
              <a:t>N philosophers</a:t>
            </a:r>
            <a:r>
              <a:rPr lang="en-US" altLang="en-US" dirty="0"/>
              <a:t>’ sit at </a:t>
            </a:r>
            <a:r>
              <a:rPr lang="en-US" altLang="en-US" dirty="0">
                <a:solidFill>
                  <a:srgbClr val="00B0F0"/>
                </a:solidFill>
              </a:rPr>
              <a:t>a round table </a:t>
            </a:r>
            <a:r>
              <a:rPr lang="en-US" altLang="en-US" dirty="0"/>
              <a:t>with </a:t>
            </a:r>
            <a:r>
              <a:rPr lang="en-US" altLang="en-US" dirty="0">
                <a:solidFill>
                  <a:srgbClr val="7030A0"/>
                </a:solidFill>
              </a:rPr>
              <a:t>a bowel of rice </a:t>
            </a:r>
            <a:r>
              <a:rPr lang="en-US" altLang="en-US" dirty="0"/>
              <a:t>in the middle.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altLang="ja-JP" dirty="0"/>
              <a:t>Occasionally </a:t>
            </a:r>
            <a:r>
              <a:rPr lang="en-US" altLang="ja-JP" dirty="0">
                <a:solidFill>
                  <a:srgbClr val="00B050"/>
                </a:solidFill>
              </a:rPr>
              <a:t>try to pick up 2 chopsticks</a:t>
            </a:r>
            <a:r>
              <a:rPr lang="en-US" altLang="ja-JP" dirty="0"/>
              <a:t> (one at a time) to eat from bowl</a:t>
            </a:r>
          </a:p>
          <a:p>
            <a:pPr lvl="1">
              <a:tabLst>
                <a:tab pos="1365250" algn="l"/>
                <a:tab pos="1538288" algn="l"/>
              </a:tabLst>
            </a:pPr>
            <a:r>
              <a:rPr lang="en-US" altLang="en-US" dirty="0"/>
              <a:t>Need both to eat, then release both when done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altLang="en-US" dirty="0"/>
              <a:t>In the case of 5 philosophers, </a:t>
            </a:r>
            <a:r>
              <a:rPr lang="en-US" altLang="en-US" dirty="0">
                <a:solidFill>
                  <a:srgbClr val="FF0000"/>
                </a:solidFill>
              </a:rPr>
              <a:t>the shared data </a:t>
            </a:r>
          </a:p>
          <a:p>
            <a:pPr lvl="2">
              <a:tabLst>
                <a:tab pos="1365250" algn="l"/>
                <a:tab pos="1538288" algn="l"/>
              </a:tabLst>
            </a:pPr>
            <a:r>
              <a:rPr lang="en-US" altLang="en-US" dirty="0">
                <a:solidFill>
                  <a:srgbClr val="CC6600"/>
                </a:solidFill>
              </a:rPr>
              <a:t>Bowl of rice </a:t>
            </a:r>
            <a:r>
              <a:rPr lang="en-US" altLang="en-US" dirty="0"/>
              <a:t>(data set)</a:t>
            </a:r>
          </a:p>
          <a:p>
            <a:pPr lvl="2">
              <a:tabLst>
                <a:tab pos="1365250" algn="l"/>
                <a:tab pos="1538288" algn="l"/>
              </a:tabLst>
            </a:pPr>
            <a:r>
              <a:rPr lang="en-US" altLang="en-US" dirty="0">
                <a:solidFill>
                  <a:srgbClr val="7030A0"/>
                </a:solidFill>
              </a:rPr>
              <a:t>Semaphore chopstick [5] </a:t>
            </a:r>
            <a:r>
              <a:rPr lang="en-US" altLang="en-US" dirty="0"/>
              <a:t>initialized </a:t>
            </a:r>
            <a:r>
              <a:rPr lang="en-US" altLang="en-US" dirty="0">
                <a:solidFill>
                  <a:srgbClr val="00B050"/>
                </a:solidFill>
              </a:rPr>
              <a:t>to 1</a:t>
            </a:r>
          </a:p>
        </p:txBody>
      </p:sp>
    </p:spTree>
    <p:extLst>
      <p:ext uri="{BB962C8B-B14F-4D97-AF65-F5344CB8AC3E}">
        <p14:creationId xmlns:p14="http://schemas.microsoft.com/office/powerpoint/2010/main" val="3326465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8B6BD45A-1C98-4906-8ECF-377709FEAE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2994" y="180175"/>
            <a:ext cx="7866063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  Dining-Philosophers Problem Algorithm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07043318-65A3-4679-85CB-4872EC4E85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7088" y="1119188"/>
            <a:ext cx="7107237" cy="4784725"/>
          </a:xfrm>
        </p:spPr>
        <p:txBody>
          <a:bodyPr/>
          <a:lstStyle/>
          <a:p>
            <a:pPr marL="376238" indent="-376238">
              <a:lnSpc>
                <a:spcPct val="90000"/>
              </a:lnSpc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dirty="0"/>
              <a:t>Semaphore Solution</a:t>
            </a:r>
          </a:p>
          <a:p>
            <a:pPr marL="376238" indent="-376238">
              <a:lnSpc>
                <a:spcPct val="90000"/>
              </a:lnSpc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dirty="0"/>
              <a:t>The structure of </a:t>
            </a:r>
            <a:r>
              <a:rPr lang="en-US" altLang="en-US" dirty="0">
                <a:solidFill>
                  <a:srgbClr val="7030A0"/>
                </a:solidFill>
              </a:rPr>
              <a:t>Philosopher</a:t>
            </a:r>
            <a:r>
              <a:rPr lang="en-US" altLang="en-US" i="1" dirty="0">
                <a:solidFill>
                  <a:srgbClr val="0000FF"/>
                </a:solidFill>
              </a:rPr>
              <a:t>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i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 </a:t>
            </a:r>
            <a:r>
              <a:rPr lang="en-US" altLang="en-US" dirty="0"/>
              <a:t>:</a:t>
            </a:r>
          </a:p>
          <a:p>
            <a:pPr marL="1195388" lvl="2" indent="-338138">
              <a:lnSpc>
                <a:spcPct val="90000"/>
              </a:lnSpc>
              <a:buFont typeface="Webdings" panose="05030102010509060703" pitchFamily="18" charset="2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altLang="en-US" sz="1600" b="1" dirty="0">
              <a:solidFill>
                <a:srgbClr val="66CCFF"/>
              </a:solidFill>
              <a:latin typeface="Courier New" panose="02070309020205020404" pitchFamily="49" charset="0"/>
            </a:endParaRPr>
          </a:p>
          <a:p>
            <a:pPr marL="1195388" lvl="2" indent="-338138">
              <a:lnSpc>
                <a:spcPct val="90000"/>
              </a:lnSpc>
              <a:buFont typeface="Webdings" panose="05030102010509060703" pitchFamily="18" charset="2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 dirty="0">
                <a:solidFill>
                  <a:srgbClr val="66CCFF"/>
                </a:solidFill>
                <a:latin typeface="Courier New" panose="02070309020205020404" pitchFamily="49" charset="0"/>
              </a:rPr>
              <a:t>while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en-US" sz="1600" b="1" dirty="0">
                <a:solidFill>
                  <a:srgbClr val="0070C0"/>
                </a:solidFill>
                <a:latin typeface="Courier New" panose="02070309020205020404" pitchFamily="49" charset="0"/>
              </a:rPr>
              <a:t>true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){ </a:t>
            </a:r>
          </a:p>
          <a:p>
            <a:pPr marL="1195388" lvl="2" indent="-338138">
              <a:lnSpc>
                <a:spcPct val="90000"/>
              </a:lnSpc>
              <a:buFont typeface="Webdings" panose="05030102010509060703" pitchFamily="18" charset="2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wait (</a:t>
            </a:r>
            <a:r>
              <a:rPr lang="en-US" altLang="en-US" sz="1600" b="1" dirty="0">
                <a:solidFill>
                  <a:srgbClr val="CC6600"/>
                </a:solidFill>
                <a:latin typeface="Courier New" panose="02070309020205020404" pitchFamily="49" charset="0"/>
              </a:rPr>
              <a:t>chopstick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[i] );</a:t>
            </a:r>
          </a:p>
          <a:p>
            <a:pPr marL="1195388" lvl="2" indent="-338138">
              <a:lnSpc>
                <a:spcPct val="90000"/>
              </a:lnSpc>
              <a:buFont typeface="Webdings" panose="05030102010509060703" pitchFamily="18" charset="2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wait (</a:t>
            </a:r>
            <a:r>
              <a:rPr lang="en-US" altLang="en-US" sz="1600" b="1" dirty="0" err="1">
                <a:solidFill>
                  <a:srgbClr val="CC6600"/>
                </a:solidFill>
                <a:latin typeface="Courier New" panose="02070309020205020404" pitchFamily="49" charset="0"/>
              </a:rPr>
              <a:t>chopStick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 (i + 1) % 5] );</a:t>
            </a:r>
          </a:p>
          <a:p>
            <a:pPr marL="1195388" lvl="2" indent="-338138">
              <a:lnSpc>
                <a:spcPct val="90000"/>
              </a:lnSpc>
              <a:buFont typeface="Webdings" panose="05030102010509060703" pitchFamily="18" charset="2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pPr marL="1195388" lvl="2" indent="-338138">
              <a:lnSpc>
                <a:spcPct val="90000"/>
              </a:lnSpc>
              <a:buFont typeface="Webdings" panose="05030102010509060703" pitchFamily="18" charset="2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 /* eat for awhile */</a:t>
            </a:r>
          </a:p>
          <a:p>
            <a:pPr marL="1195388" lvl="2" indent="-338138">
              <a:lnSpc>
                <a:spcPct val="90000"/>
              </a:lnSpc>
              <a:buFont typeface="Webdings" panose="05030102010509060703" pitchFamily="18" charset="2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1195388" lvl="2" indent="-338138">
              <a:lnSpc>
                <a:spcPct val="90000"/>
              </a:lnSpc>
              <a:buFont typeface="Webdings" panose="05030102010509060703" pitchFamily="18" charset="2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signal (</a:t>
            </a:r>
            <a:r>
              <a:rPr lang="en-US" altLang="en-US" sz="1600" b="1" dirty="0">
                <a:solidFill>
                  <a:srgbClr val="CC6600"/>
                </a:solidFill>
                <a:latin typeface="Courier New" panose="02070309020205020404" pitchFamily="49" charset="0"/>
              </a:rPr>
              <a:t>chopstick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[i] );</a:t>
            </a:r>
          </a:p>
          <a:p>
            <a:pPr marL="1195388" lvl="2" indent="-338138">
              <a:lnSpc>
                <a:spcPct val="90000"/>
              </a:lnSpc>
              <a:buFont typeface="Webdings" panose="05030102010509060703" pitchFamily="18" charset="2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signal (</a:t>
            </a:r>
            <a:r>
              <a:rPr lang="en-US" altLang="en-US" sz="1600" b="1" dirty="0">
                <a:solidFill>
                  <a:srgbClr val="CC6600"/>
                </a:solidFill>
                <a:latin typeface="Courier New" panose="02070309020205020404" pitchFamily="49" charset="0"/>
              </a:rPr>
              <a:t>chopstick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 (i + 1) % 5] );</a:t>
            </a:r>
          </a:p>
          <a:p>
            <a:pPr marL="1195388" lvl="2" indent="-338138">
              <a:lnSpc>
                <a:spcPct val="90000"/>
              </a:lnSpc>
              <a:buFont typeface="Webdings" panose="05030102010509060703" pitchFamily="18" charset="2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pPr marL="1195388" lvl="2" indent="-338138">
              <a:lnSpc>
                <a:spcPct val="90000"/>
              </a:lnSpc>
              <a:buFont typeface="Webdings" panose="05030102010509060703" pitchFamily="18" charset="2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 /* think for awhile */</a:t>
            </a:r>
          </a:p>
          <a:p>
            <a:pPr marL="1195388" lvl="2" indent="-338138">
              <a:lnSpc>
                <a:spcPct val="90000"/>
              </a:lnSpc>
              <a:buFont typeface="Webdings" panose="05030102010509060703" pitchFamily="18" charset="2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1195388" lvl="2" indent="-338138">
              <a:lnSpc>
                <a:spcPct val="90000"/>
              </a:lnSpc>
              <a:buFont typeface="Webdings" panose="05030102010509060703" pitchFamily="18" charset="2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altLang="en-US" sz="1600" dirty="0">
              <a:solidFill>
                <a:srgbClr val="0000FF"/>
              </a:solidFill>
            </a:endParaRPr>
          </a:p>
          <a:p>
            <a:pPr marL="376238" indent="-376238">
              <a:lnSpc>
                <a:spcPct val="90000"/>
              </a:lnSpc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dirty="0"/>
              <a:t>  What is the problem with this algorithm?</a:t>
            </a:r>
          </a:p>
          <a:p>
            <a:pPr marL="1195388" lvl="2" indent="-338138">
              <a:lnSpc>
                <a:spcPct val="90000"/>
              </a:lnSpc>
              <a:buFont typeface="Webdings" panose="05030102010509060703" pitchFamily="18" charset="2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8B6BD45A-1C98-4906-8ECF-377709FEAE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2994" y="180175"/>
            <a:ext cx="7866063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  Dining-Philosophers Problem Algorithm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689E58CF-1C60-2E52-5FC8-A429EDBB9BF6}"/>
              </a:ext>
            </a:extLst>
          </p:cNvPr>
          <p:cNvSpPr txBox="1"/>
          <p:nvPr/>
        </p:nvSpPr>
        <p:spPr>
          <a:xfrm>
            <a:off x="351691" y="1133492"/>
            <a:ext cx="871024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sem_t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room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tr-TR" sz="1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sem_t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chopstick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tr-TR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tr-TR" sz="14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</a:t>
            </a:r>
            <a:r>
              <a:rPr lang="tr-TR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philosopher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4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*);</a:t>
            </a:r>
          </a:p>
          <a:p>
            <a:r>
              <a:rPr lang="tr-TR" sz="14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eat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4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tr-TR" sz="14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tr-TR" sz="14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i, </a:t>
            </a:r>
            <a:r>
              <a:rPr lang="tr-TR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tr-TR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pPr lvl="1"/>
            <a:r>
              <a:rPr lang="tr-TR" sz="14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pthread_t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tid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tr-TR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pPr lvl="1"/>
            <a:b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tr-TR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sem_init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(&amp;</a:t>
            </a:r>
            <a:r>
              <a:rPr lang="tr-TR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room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b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tr-TR" sz="1400" b="0" dirty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(i = </a:t>
            </a:r>
            <a:r>
              <a:rPr lang="tr-TR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i &lt; </a:t>
            </a:r>
            <a:r>
              <a:rPr lang="tr-TR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i++)</a:t>
            </a:r>
          </a:p>
          <a:p>
            <a:pPr lvl="2"/>
            <a:r>
              <a:rPr lang="tr-TR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sem_init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(&amp;</a:t>
            </a:r>
            <a:r>
              <a:rPr lang="tr-TR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chopstick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[i], </a:t>
            </a:r>
            <a:r>
              <a:rPr lang="tr-TR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b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tr-TR" sz="1400" b="0" dirty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(i = </a:t>
            </a:r>
            <a:r>
              <a:rPr lang="tr-TR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i &lt; </a:t>
            </a:r>
            <a:r>
              <a:rPr lang="tr-TR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i++)</a:t>
            </a:r>
          </a:p>
          <a:p>
            <a:pPr lvl="1"/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2"/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tr-TR" sz="1400" dirty="0">
                <a:solidFill>
                  <a:srgbClr val="001080"/>
                </a:solidFill>
                <a:latin typeface="Menlo" panose="020B0609030804020204" pitchFamily="49" charset="0"/>
              </a:rPr>
              <a:t> a</a:t>
            </a:r>
            <a:r>
              <a:rPr lang="tr-TR" sz="1400" dirty="0">
                <a:solidFill>
                  <a:srgbClr val="000000"/>
                </a:solidFill>
                <a:latin typeface="Menlo" panose="020B0609030804020204" pitchFamily="49" charset="0"/>
              </a:rPr>
              <a:t>[i] = i;</a:t>
            </a:r>
          </a:p>
          <a:p>
            <a:pPr lvl="2"/>
            <a:r>
              <a:rPr lang="tr-TR" sz="1400" dirty="0" err="1">
                <a:solidFill>
                  <a:srgbClr val="795E26"/>
                </a:solidFill>
                <a:latin typeface="Menlo" panose="020B0609030804020204" pitchFamily="49" charset="0"/>
              </a:rPr>
              <a:t>pthread_create</a:t>
            </a:r>
            <a:r>
              <a:rPr lang="tr-TR" sz="1400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tr-TR" sz="1400" dirty="0" err="1">
                <a:solidFill>
                  <a:srgbClr val="001080"/>
                </a:solidFill>
                <a:latin typeface="Menlo" panose="020B0609030804020204" pitchFamily="49" charset="0"/>
              </a:rPr>
              <a:t>tid</a:t>
            </a:r>
            <a:r>
              <a:rPr lang="tr-TR" sz="1400" dirty="0">
                <a:solidFill>
                  <a:srgbClr val="000000"/>
                </a:solidFill>
                <a:latin typeface="Menlo" panose="020B0609030804020204" pitchFamily="49" charset="0"/>
              </a:rPr>
              <a:t>[i], </a:t>
            </a:r>
            <a:r>
              <a:rPr lang="tr-TR" sz="1400" dirty="0">
                <a:solidFill>
                  <a:srgbClr val="0000FF"/>
                </a:solidFill>
                <a:latin typeface="Menlo" panose="020B0609030804020204" pitchFamily="49" charset="0"/>
              </a:rPr>
              <a:t>NULL</a:t>
            </a:r>
            <a:r>
              <a:rPr lang="tr-TR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tr-TR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philosopher</a:t>
            </a:r>
            <a:r>
              <a:rPr lang="tr-TR" sz="1400" dirty="0">
                <a:solidFill>
                  <a:srgbClr val="000000"/>
                </a:solidFill>
                <a:latin typeface="Menlo" panose="020B0609030804020204" pitchFamily="49" charset="0"/>
              </a:rPr>
              <a:t>, (</a:t>
            </a:r>
            <a:r>
              <a:rPr lang="tr-TR" sz="1400" dirty="0" err="1">
                <a:solidFill>
                  <a:srgbClr val="0000FF"/>
                </a:solidFill>
                <a:latin typeface="Menlo" panose="020B0609030804020204" pitchFamily="49" charset="0"/>
              </a:rPr>
              <a:t>void</a:t>
            </a:r>
            <a:r>
              <a:rPr lang="tr-TR" sz="1400" dirty="0">
                <a:solidFill>
                  <a:srgbClr val="000000"/>
                </a:solidFill>
                <a:latin typeface="Menlo" panose="020B0609030804020204" pitchFamily="49" charset="0"/>
              </a:rPr>
              <a:t> *)&amp;</a:t>
            </a:r>
            <a:r>
              <a:rPr lang="tr-TR" sz="14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tr-TR" sz="1400" dirty="0">
                <a:solidFill>
                  <a:srgbClr val="000000"/>
                </a:solidFill>
                <a:latin typeface="Menlo" panose="020B0609030804020204" pitchFamily="49" charset="0"/>
              </a:rPr>
              <a:t>[i]);</a:t>
            </a:r>
          </a:p>
          <a:p>
            <a:pPr lvl="1"/>
            <a:endParaRPr lang="tr-TR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tr-TR" sz="1400" b="0" dirty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(i = </a:t>
            </a:r>
            <a:r>
              <a:rPr lang="tr-TR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i &lt; </a:t>
            </a:r>
            <a:r>
              <a:rPr lang="tr-TR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i++)</a:t>
            </a:r>
          </a:p>
          <a:p>
            <a:pPr lvl="2"/>
            <a:r>
              <a:rPr lang="tr-TR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pthread_join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tid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[i], </a:t>
            </a:r>
            <a:r>
              <a:rPr lang="tr-TR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1146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8B6BD45A-1C98-4906-8ECF-377709FEAE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2994" y="180175"/>
            <a:ext cx="7866063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  Dining-Philosophers Problem Algorithm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920EAB3-923D-68AF-AC0E-DE54A5C995CC}"/>
              </a:ext>
            </a:extLst>
          </p:cNvPr>
          <p:cNvSpPr txBox="1"/>
          <p:nvPr/>
        </p:nvSpPr>
        <p:spPr>
          <a:xfrm>
            <a:off x="386861" y="1116247"/>
            <a:ext cx="74676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</a:t>
            </a:r>
            <a:r>
              <a:rPr lang="tr-TR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philosopher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4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</a:t>
            </a:r>
            <a:r>
              <a:rPr lang="tr-TR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tr-TR" sz="14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phil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*(</a:t>
            </a:r>
            <a:r>
              <a:rPr lang="tr-TR" sz="14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tr-TR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b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tr-TR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sem_wait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(&amp;</a:t>
            </a:r>
            <a:r>
              <a:rPr lang="tr-TR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room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tr-TR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tr-TR" sz="1400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tr-TR" sz="1400" b="0" dirty="0" err="1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Philosopher</a:t>
            </a:r>
            <a:r>
              <a:rPr lang="tr-TR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tr-TR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has 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entered</a:t>
            </a:r>
            <a:r>
              <a:rPr lang="tr-TR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room</a:t>
            </a:r>
            <a:r>
              <a:rPr lang="tr-TR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phil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b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tr-TR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sem_wait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(&amp;</a:t>
            </a:r>
            <a:r>
              <a:rPr lang="tr-TR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chopstick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tr-TR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phil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]);</a:t>
            </a:r>
          </a:p>
          <a:p>
            <a:pPr lvl="1"/>
            <a:r>
              <a:rPr lang="tr-TR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sem_wait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(&amp;</a:t>
            </a:r>
            <a:r>
              <a:rPr lang="tr-TR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chopstick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[(</a:t>
            </a:r>
            <a:r>
              <a:rPr lang="tr-TR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phil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tr-TR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% </a:t>
            </a:r>
            <a:r>
              <a:rPr lang="tr-TR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]);</a:t>
            </a:r>
          </a:p>
          <a:p>
            <a:pPr lvl="1"/>
            <a:b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tr-TR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eat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phil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tr-TR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sleep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tr-TR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tr-TR" sz="1400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tr-TR" sz="1400" b="0" dirty="0" err="1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Philosopher</a:t>
            </a:r>
            <a:r>
              <a:rPr lang="tr-TR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tr-TR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has 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finished</a:t>
            </a:r>
            <a:r>
              <a:rPr lang="tr-TR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eating</a:t>
            </a:r>
            <a:r>
              <a:rPr lang="tr-TR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phil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b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tr-TR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sem_post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(&amp;</a:t>
            </a:r>
            <a:r>
              <a:rPr lang="tr-TR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chopstick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[(</a:t>
            </a:r>
            <a:r>
              <a:rPr lang="tr-TR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phil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tr-TR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% </a:t>
            </a:r>
            <a:r>
              <a:rPr lang="tr-TR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]);</a:t>
            </a:r>
          </a:p>
          <a:p>
            <a:pPr lvl="1"/>
            <a:r>
              <a:rPr lang="tr-TR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sem_post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(&amp;</a:t>
            </a:r>
            <a:r>
              <a:rPr lang="tr-TR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chopstick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tr-TR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phil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]);</a:t>
            </a:r>
          </a:p>
          <a:p>
            <a:pPr lvl="1"/>
            <a:r>
              <a:rPr lang="tr-TR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sem_post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(&amp;</a:t>
            </a:r>
            <a:r>
              <a:rPr lang="tr-TR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room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tr-TR" sz="14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eat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4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phil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tr-TR" sz="1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tr-TR" sz="1400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tr-TR" sz="1400" b="0" dirty="0" err="1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Philosopher</a:t>
            </a:r>
            <a:r>
              <a:rPr lang="tr-TR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tr-TR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is 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eating</a:t>
            </a:r>
            <a:r>
              <a:rPr lang="tr-TR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phil</a:t>
            </a:r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7035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016B3AFC-34FB-4DEC-AD70-73C1C59CEF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5031" y="121770"/>
            <a:ext cx="8077200" cy="6096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Monitor Solution to Dining Philosophers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64B402AA-11CB-48F7-9FE8-2791716302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9683" y="1073272"/>
            <a:ext cx="7345363" cy="5384800"/>
          </a:xfrm>
        </p:spPr>
        <p:txBody>
          <a:bodyPr/>
          <a:lstStyle/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66CCFF"/>
                </a:solidFill>
                <a:latin typeface="Courier New" panose="02070309020205020404" pitchFamily="49" charset="0"/>
              </a:rPr>
              <a:t>monitor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DiningPhilosophers</a:t>
            </a: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{ 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enum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{THINKING; HUNGRY, EATING} state [5];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condition self [5];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1600" b="1" dirty="0">
                <a:solidFill>
                  <a:srgbClr val="0070C0"/>
                </a:solidFill>
                <a:latin typeface="Courier New" panose="02070309020205020404" pitchFamily="49" charset="0"/>
              </a:rPr>
              <a:t>void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pickup (int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 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      state[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 = HUNGRY;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      test(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      if (state[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 != EATING) self[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].wait;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}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en-US" sz="1600" b="1" dirty="0">
                <a:solidFill>
                  <a:srgbClr val="0070C0"/>
                </a:solidFill>
                <a:latin typeface="Courier New" panose="02070309020205020404" pitchFamily="49" charset="0"/>
              </a:rPr>
              <a:t>void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putdown (int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 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      state[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 = THINKING;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// test left and right neighbors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      test((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+ 4) % 5);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      test((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+ 1) % 5);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}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dirty="0">
                <a:solidFill>
                  <a:srgbClr val="0000FF"/>
                </a:solidFill>
              </a:rPr>
              <a:t>	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F792511B-46D3-4928-92CE-929DEC8C27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8805" y="96515"/>
            <a:ext cx="7916862" cy="638175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Solution to Dining Philosophers (Cont.)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58F6B3C7-ABB8-477D-AE0E-1DDD21AA88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078" y="979732"/>
            <a:ext cx="6908800" cy="5268912"/>
          </a:xfrm>
        </p:spPr>
        <p:txBody>
          <a:bodyPr/>
          <a:lstStyle/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1600" b="1" dirty="0">
                <a:solidFill>
                  <a:srgbClr val="0070C0"/>
                </a:solidFill>
                <a:latin typeface="Courier New" panose="02070309020205020404" pitchFamily="49" charset="0"/>
              </a:rPr>
              <a:t>void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test (int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 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       if ((state[(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+ 4) % 5] != EATING) &amp;&amp;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       (state[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 == HUNGRY) &amp;&amp;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       (state[(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+ 1) % 5] != EATING) ) { 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            state[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 = EATING 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	        self[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].signal () 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       }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}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initialization_code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 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      for (int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0;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&lt; 5;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++)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      state[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 = THINKING;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    }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3">
            <a:extLst>
              <a:ext uri="{FF2B5EF4-FFF2-40B4-BE49-F238E27FC236}">
                <a16:creationId xmlns:a16="http://schemas.microsoft.com/office/drawing/2014/main" id="{80D035CF-4D26-43B2-A96C-D8477EE69D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93102" y="1090613"/>
            <a:ext cx="7566673" cy="526891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/>
              <a:t>Each philosopher “</a:t>
            </a:r>
            <a:r>
              <a:rPr lang="en-US" altLang="en-US" dirty="0" err="1"/>
              <a:t>i</a:t>
            </a:r>
            <a:r>
              <a:rPr lang="en-US" altLang="en-US" i="1" dirty="0"/>
              <a:t>” </a:t>
            </a:r>
            <a:r>
              <a:rPr lang="en-US" altLang="en-US" dirty="0"/>
              <a:t>invokes the</a:t>
            </a:r>
            <a:r>
              <a:rPr lang="en-US" altLang="en-US" i="1" dirty="0"/>
              <a:t> </a:t>
            </a:r>
            <a:r>
              <a:rPr lang="en-US" altLang="en-US" dirty="0"/>
              <a:t>operations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pickup()</a:t>
            </a:r>
            <a:r>
              <a:rPr lang="en-US" altLang="en-US" sz="2000" i="1" dirty="0"/>
              <a:t> </a:t>
            </a:r>
            <a:r>
              <a:rPr lang="en-US" altLang="en-US" dirty="0"/>
              <a:t>and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putdown()</a:t>
            </a:r>
            <a:r>
              <a:rPr lang="en-US" altLang="en-US" sz="2000" dirty="0"/>
              <a:t> </a:t>
            </a:r>
            <a:r>
              <a:rPr lang="en-US" altLang="en-US" dirty="0"/>
              <a:t>in the following sequence: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</a:t>
            </a:r>
            <a:r>
              <a:rPr lang="en-US" altLang="en-US" sz="2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DiningPhilosophers.pickup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(i)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/** EAT **/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</a:t>
            </a:r>
            <a:r>
              <a:rPr lang="en-US" altLang="en-US" sz="2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DiningPhilosophers.putdown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(i)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dirty="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 dirty="0"/>
              <a:t>No deadlock, but starvation is possible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dirty="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dirty="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i="1" dirty="0">
                <a:solidFill>
                  <a:srgbClr val="0000FF"/>
                </a:solidFill>
              </a:rPr>
              <a:t>      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4436D3F-DD94-4E20-9DAE-14699174C5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9181" y="116688"/>
            <a:ext cx="7916862" cy="638175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Solution to Dining Philosophers (Cont.)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A281CE55-E949-4BCB-8916-7FED058CEF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4258" y="171425"/>
            <a:ext cx="76041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Kernel Synchronization - Windows</a:t>
            </a:r>
          </a:p>
        </p:txBody>
      </p:sp>
      <p:sp>
        <p:nvSpPr>
          <p:cNvPr id="34818" name="Rectangle 3">
            <a:extLst>
              <a:ext uri="{FF2B5EF4-FFF2-40B4-BE49-F238E27FC236}">
                <a16:creationId xmlns:a16="http://schemas.microsoft.com/office/drawing/2014/main" id="{CB0C9C47-5F4B-434A-94CC-F05FA91D82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6450" y="1233488"/>
            <a:ext cx="7740390" cy="4530725"/>
          </a:xfrm>
        </p:spPr>
        <p:txBody>
          <a:bodyPr/>
          <a:lstStyle/>
          <a:p>
            <a:r>
              <a:rPr lang="en-US" altLang="en-US" dirty="0"/>
              <a:t>Uses interrupt masks to protect access to global resources on uniprocessor systems</a:t>
            </a:r>
          </a:p>
          <a:p>
            <a:r>
              <a:rPr lang="en-US" altLang="en-US" dirty="0"/>
              <a:t>Uses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spinlocks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on multiprocessor systems</a:t>
            </a:r>
          </a:p>
          <a:p>
            <a:pPr lvl="1"/>
            <a:r>
              <a:rPr lang="en-US" altLang="en-US" dirty="0"/>
              <a:t>Spinlocking-thread will never be preempted</a:t>
            </a:r>
          </a:p>
          <a:p>
            <a:r>
              <a:rPr lang="en-US" altLang="en-US" dirty="0"/>
              <a:t>Also provides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dispatcher objects </a:t>
            </a:r>
            <a:r>
              <a:rPr lang="en-US" altLang="en-US" dirty="0">
                <a:solidFill>
                  <a:srgbClr val="000000"/>
                </a:solidFill>
              </a:rPr>
              <a:t>user-land </a:t>
            </a:r>
            <a:r>
              <a:rPr lang="en-US" altLang="en-US" dirty="0"/>
              <a:t>which may act mutexes, semaphores, events, and timers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Events</a:t>
            </a:r>
          </a:p>
          <a:p>
            <a:pPr lvl="2"/>
            <a:r>
              <a:rPr lang="en-US" altLang="en-US" dirty="0"/>
              <a:t>An event acts much like a condition variable</a:t>
            </a:r>
          </a:p>
          <a:p>
            <a:pPr lvl="1"/>
            <a:r>
              <a:rPr lang="en-US" altLang="en-US" dirty="0"/>
              <a:t>Timers notify one or more thread when time expired</a:t>
            </a:r>
          </a:p>
          <a:p>
            <a:pPr lvl="1"/>
            <a:r>
              <a:rPr lang="en-US" altLang="en-US" dirty="0"/>
              <a:t>Dispatcher objects either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signaled-state </a:t>
            </a:r>
            <a:r>
              <a:rPr lang="en-US" altLang="en-US" dirty="0"/>
              <a:t>(object available)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non-signaled state </a:t>
            </a:r>
            <a:r>
              <a:rPr lang="en-US" altLang="en-US" dirty="0"/>
              <a:t>(thread will block)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3F968EE9-B3EE-4C21-A6D3-3B3B4994C3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2675" y="227824"/>
            <a:ext cx="76041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Kernel Synchronization - Windows</a:t>
            </a:r>
          </a:p>
        </p:txBody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990F94B9-5686-4AF6-B868-7C2E74E75A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6450" y="1233488"/>
            <a:ext cx="6943725" cy="4530725"/>
          </a:xfrm>
        </p:spPr>
        <p:txBody>
          <a:bodyPr/>
          <a:lstStyle/>
          <a:p>
            <a:r>
              <a:rPr lang="en-US" altLang="en-US"/>
              <a:t>Mutex dispatcher object</a:t>
            </a:r>
          </a:p>
        </p:txBody>
      </p:sp>
      <p:pic>
        <p:nvPicPr>
          <p:cNvPr id="36867" name="Picture 2">
            <a:extLst>
              <a:ext uri="{FF2B5EF4-FFF2-40B4-BE49-F238E27FC236}">
                <a16:creationId xmlns:a16="http://schemas.microsoft.com/office/drawing/2014/main" id="{0BA9B59F-E609-4994-8025-E90085DBE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3" y="2545649"/>
            <a:ext cx="5618162" cy="176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3AB92419-2F3E-4AB1-BD3A-358F1F8CF3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0720" y="180555"/>
            <a:ext cx="8077200" cy="609600"/>
          </a:xfrm>
        </p:spPr>
        <p:txBody>
          <a:bodyPr/>
          <a:lstStyle/>
          <a:p>
            <a:pPr eaLnBrk="1" hangingPunct="1"/>
            <a:r>
              <a:rPr lang="en-US" altLang="en-US" dirty="0"/>
              <a:t>Classical Problems of Synchronization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D48FBE90-0458-4057-B57E-DA63D17D9A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6449" y="1131891"/>
            <a:ext cx="7636093" cy="4441596"/>
          </a:xfrm>
        </p:spPr>
        <p:txBody>
          <a:bodyPr/>
          <a:lstStyle/>
          <a:p>
            <a:r>
              <a:rPr lang="en-US" altLang="en-US" dirty="0"/>
              <a:t>Classical problems used to test newly-proposed synchronization schemes</a:t>
            </a:r>
          </a:p>
          <a:p>
            <a:pPr lvl="1"/>
            <a:r>
              <a:rPr lang="en-US" altLang="en-US" dirty="0">
                <a:solidFill>
                  <a:srgbClr val="66CCFF"/>
                </a:solidFill>
              </a:rPr>
              <a:t>Bounded-Buffer</a:t>
            </a:r>
            <a:r>
              <a:rPr lang="en-US" altLang="en-US" dirty="0"/>
              <a:t> Problem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Readers and Writers </a:t>
            </a:r>
            <a:r>
              <a:rPr lang="en-US" altLang="en-US" dirty="0"/>
              <a:t>Problem</a:t>
            </a:r>
          </a:p>
          <a:p>
            <a:pPr lvl="1"/>
            <a:r>
              <a:rPr lang="en-US" altLang="en-US" dirty="0">
                <a:solidFill>
                  <a:srgbClr val="7030A0"/>
                </a:solidFill>
              </a:rPr>
              <a:t>Dining-Philosophers</a:t>
            </a:r>
            <a:r>
              <a:rPr lang="en-US" altLang="en-US" dirty="0"/>
              <a:t> Problem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8330A2EE-B40D-4FE6-B9A4-00C5C35BB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8538" y="227824"/>
            <a:ext cx="76882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Linux Synchronization</a:t>
            </a:r>
          </a:p>
        </p:txBody>
      </p:sp>
      <p:sp>
        <p:nvSpPr>
          <p:cNvPr id="38914" name="Rectangle 3">
            <a:extLst>
              <a:ext uri="{FF2B5EF4-FFF2-40B4-BE49-F238E27FC236}">
                <a16:creationId xmlns:a16="http://schemas.microsoft.com/office/drawing/2014/main" id="{E38DE2E8-426D-448D-B9DB-18B8CE9B15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83771" y="1117600"/>
            <a:ext cx="7358424" cy="4436035"/>
          </a:xfrm>
        </p:spPr>
        <p:txBody>
          <a:bodyPr/>
          <a:lstStyle/>
          <a:p>
            <a:r>
              <a:rPr lang="en-US" altLang="en-US" dirty="0"/>
              <a:t>Linux: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Prior to kernel Version 2.6</a:t>
            </a:r>
            <a:r>
              <a:rPr lang="en-US" altLang="en-US" dirty="0"/>
              <a:t>, disables interrupts to implement short critical sections</a:t>
            </a:r>
          </a:p>
          <a:p>
            <a:pPr lvl="1"/>
            <a:r>
              <a:rPr lang="en-US" altLang="en-US" dirty="0">
                <a:solidFill>
                  <a:srgbClr val="00B0F0"/>
                </a:solidFill>
              </a:rPr>
              <a:t>Version 2.6 and later</a:t>
            </a:r>
            <a:r>
              <a:rPr lang="en-US" altLang="en-US" dirty="0"/>
              <a:t>, fully preemptive</a:t>
            </a:r>
          </a:p>
          <a:p>
            <a:r>
              <a:rPr lang="en-US" altLang="en-US" dirty="0"/>
              <a:t>Linux provides:</a:t>
            </a:r>
          </a:p>
          <a:p>
            <a:pPr lvl="1"/>
            <a:r>
              <a:rPr lang="en-US" altLang="en-US" dirty="0"/>
              <a:t>Semaphores</a:t>
            </a:r>
          </a:p>
          <a:p>
            <a:pPr lvl="1"/>
            <a:r>
              <a:rPr lang="en-US" altLang="en-US" dirty="0"/>
              <a:t>Atomic integers</a:t>
            </a:r>
          </a:p>
          <a:p>
            <a:pPr lvl="1"/>
            <a:r>
              <a:rPr lang="en-US" altLang="en-US" dirty="0"/>
              <a:t>Spinlocks</a:t>
            </a:r>
          </a:p>
          <a:p>
            <a:pPr lvl="1"/>
            <a:r>
              <a:rPr lang="en-US" altLang="en-US" dirty="0"/>
              <a:t>Reader-writer versions of both</a:t>
            </a:r>
          </a:p>
          <a:p>
            <a:r>
              <a:rPr lang="en-US" altLang="en-US" dirty="0"/>
              <a:t>On single-CPU system, spinlocks replaced by enabling and disabling kernel preemption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E9CBE34C-01A9-4F51-811B-75F509501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8538" y="117636"/>
            <a:ext cx="76882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Linux Synchronization</a:t>
            </a:r>
          </a:p>
        </p:txBody>
      </p:sp>
      <p:sp>
        <p:nvSpPr>
          <p:cNvPr id="40962" name="Rectangle 3">
            <a:extLst>
              <a:ext uri="{FF2B5EF4-FFF2-40B4-BE49-F238E27FC236}">
                <a16:creationId xmlns:a16="http://schemas.microsoft.com/office/drawing/2014/main" id="{4EC9C734-E39C-4447-B11A-7FC89B18D5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86187" y="1077912"/>
            <a:ext cx="6781800" cy="4530725"/>
          </a:xfrm>
        </p:spPr>
        <p:txBody>
          <a:bodyPr/>
          <a:lstStyle/>
          <a:p>
            <a:r>
              <a:rPr lang="en-US" altLang="en-US" dirty="0"/>
              <a:t>Atomic variables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atomic_t</a:t>
            </a:r>
            <a:r>
              <a:rPr lang="en-US" altLang="en-US" dirty="0">
                <a:solidFill>
                  <a:srgbClr val="00B0F0"/>
                </a:solidFill>
              </a:rPr>
              <a:t> </a:t>
            </a:r>
            <a:r>
              <a:rPr lang="en-US" altLang="en-US" dirty="0"/>
              <a:t>is the type for </a:t>
            </a:r>
            <a:r>
              <a:rPr lang="en-US" altLang="en-US" dirty="0">
                <a:solidFill>
                  <a:srgbClr val="CC6600"/>
                </a:solidFill>
              </a:rPr>
              <a:t>atomic integer</a:t>
            </a:r>
          </a:p>
          <a:p>
            <a:r>
              <a:rPr lang="en-US" altLang="en-US" dirty="0"/>
              <a:t>Consider the variables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atomic_t</a:t>
            </a:r>
            <a:r>
              <a:rPr lang="en-US" alt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counter;</a:t>
            </a:r>
            <a:b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value;</a:t>
            </a:r>
            <a:b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/>
            </a:br>
            <a:endParaRPr lang="en-US" altLang="en-US" dirty="0"/>
          </a:p>
        </p:txBody>
      </p:sp>
      <p:pic>
        <p:nvPicPr>
          <p:cNvPr id="40963" name="Picture 1">
            <a:extLst>
              <a:ext uri="{FF2B5EF4-FFF2-40B4-BE49-F238E27FC236}">
                <a16:creationId xmlns:a16="http://schemas.microsoft.com/office/drawing/2014/main" id="{5A3D2D42-0C95-4635-9D2C-6C8736A00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3514725"/>
            <a:ext cx="67818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26352B78-EE87-CE3A-A43A-60EDB3FEC0E2}"/>
              </a:ext>
            </a:extLst>
          </p:cNvPr>
          <p:cNvSpPr txBox="1"/>
          <p:nvPr/>
        </p:nvSpPr>
        <p:spPr>
          <a:xfrm>
            <a:off x="202222" y="6328494"/>
            <a:ext cx="59875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www.kernel.org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doc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/html/v4.12/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core-api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atomic_ops.html</a:t>
            </a:r>
            <a:endParaRPr lang="tr-TR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A3BFBC80-8482-4396-985A-22154E9BE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3325" y="218493"/>
            <a:ext cx="74834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POSIX Synchronization</a:t>
            </a:r>
          </a:p>
        </p:txBody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0CB899AC-D3DA-40DE-B034-67D8F80391B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93102" y="1224999"/>
            <a:ext cx="7592608" cy="4613275"/>
          </a:xfrm>
        </p:spPr>
        <p:txBody>
          <a:bodyPr/>
          <a:lstStyle/>
          <a:p>
            <a:r>
              <a:rPr lang="en-US" altLang="en-US" dirty="0"/>
              <a:t>POSIX API provides</a:t>
            </a:r>
          </a:p>
          <a:p>
            <a:pPr lvl="1"/>
            <a:r>
              <a:rPr lang="en-US" altLang="en-US" dirty="0">
                <a:solidFill>
                  <a:srgbClr val="CC6600"/>
                </a:solidFill>
              </a:rPr>
              <a:t>mutex</a:t>
            </a:r>
            <a:r>
              <a:rPr lang="en-US" altLang="en-US" dirty="0"/>
              <a:t> locks</a:t>
            </a:r>
          </a:p>
          <a:p>
            <a:pPr lvl="1"/>
            <a:r>
              <a:rPr lang="en-US" altLang="en-US" dirty="0">
                <a:solidFill>
                  <a:srgbClr val="66CCFF"/>
                </a:solidFill>
              </a:rPr>
              <a:t>semaphores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condition variable</a:t>
            </a:r>
          </a:p>
          <a:p>
            <a:r>
              <a:rPr lang="en-US" altLang="en-US" dirty="0"/>
              <a:t>Widely used on UNIX, Linux, and macOS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19FC13B4-CCA9-41F0-92B9-4DC071D2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POSIX Mutex Locks</a:t>
            </a:r>
          </a:p>
        </p:txBody>
      </p:sp>
      <p:sp>
        <p:nvSpPr>
          <p:cNvPr id="56322" name="Content Placeholder 2">
            <a:extLst>
              <a:ext uri="{FF2B5EF4-FFF2-40B4-BE49-F238E27FC236}">
                <a16:creationId xmlns:a16="http://schemas.microsoft.com/office/drawing/2014/main" id="{97B362C6-D2EF-4174-B4FC-ABBA83106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B0F0"/>
                </a:solidFill>
              </a:rPr>
              <a:t>Creating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FF0000"/>
                </a:solidFill>
              </a:rPr>
              <a:t>initializing</a:t>
            </a:r>
            <a:r>
              <a:rPr lang="en-US" altLang="en-US" dirty="0"/>
              <a:t> the lock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>
                <a:solidFill>
                  <a:srgbClr val="0070C0"/>
                </a:solidFill>
              </a:rPr>
              <a:t>Acquiring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7030A0"/>
                </a:solidFill>
              </a:rPr>
              <a:t>releasing</a:t>
            </a:r>
            <a:r>
              <a:rPr lang="en-US" altLang="en-US" dirty="0"/>
              <a:t> the lock</a:t>
            </a:r>
          </a:p>
        </p:txBody>
      </p:sp>
      <p:pic>
        <p:nvPicPr>
          <p:cNvPr id="56323" name="Picture 3">
            <a:extLst>
              <a:ext uri="{FF2B5EF4-FFF2-40B4-BE49-F238E27FC236}">
                <a16:creationId xmlns:a16="http://schemas.microsoft.com/office/drawing/2014/main" id="{7A9B15B6-6321-486B-AAC5-C1A1A243E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1571625"/>
            <a:ext cx="509270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4">
            <a:extLst>
              <a:ext uri="{FF2B5EF4-FFF2-40B4-BE49-F238E27FC236}">
                <a16:creationId xmlns:a16="http://schemas.microsoft.com/office/drawing/2014/main" id="{43D64EAF-0CE6-4473-BCDA-70225E10C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3706812"/>
            <a:ext cx="37084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19FC13B4-CCA9-41F0-92B9-4DC071D2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POSIX Mutex Locks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DFFA6C4-59E2-28C7-7368-0A4D44704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47" y="964648"/>
            <a:ext cx="4052853" cy="5356639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B0122F3-6F9A-4CBC-9FA0-4DB7ADB9C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373" y="1072045"/>
            <a:ext cx="4145730" cy="5141843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3D7E0565-02C4-F436-77DA-F71971EDA35F}"/>
              </a:ext>
            </a:extLst>
          </p:cNvPr>
          <p:cNvSpPr txBox="1"/>
          <p:nvPr/>
        </p:nvSpPr>
        <p:spPr>
          <a:xfrm>
            <a:off x="341244" y="6370231"/>
            <a:ext cx="758355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www.geeksforgeeks.org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mutex-lock-for-linux-thread-synchronization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47170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1CAC7B3-7E82-2D71-3AD7-739588029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2489200"/>
            <a:ext cx="5549900" cy="1879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758142-5F74-29B3-078F-99B2B56B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946" y="233853"/>
            <a:ext cx="7710854" cy="576262"/>
          </a:xfrm>
        </p:spPr>
        <p:txBody>
          <a:bodyPr/>
          <a:lstStyle/>
          <a:p>
            <a:r>
              <a:rPr lang="en-US" altLang="en-US" dirty="0"/>
              <a:t>POSIX Mutex Locks</a:t>
            </a:r>
          </a:p>
        </p:txBody>
      </p:sp>
    </p:spTree>
    <p:extLst>
      <p:ext uri="{BB962C8B-B14F-4D97-AF65-F5344CB8AC3E}">
        <p14:creationId xmlns:p14="http://schemas.microsoft.com/office/powerpoint/2010/main" val="3553802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31418EEB-44BA-4A35-BF05-9040A028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POSIX Semaphores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88B0DD88-5E60-4AA4-B36D-9E62E5E1C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POSIX provides two versions</a:t>
            </a:r>
          </a:p>
          <a:p>
            <a:pPr lvl="1"/>
            <a:r>
              <a:rPr lang="en-US" altLang="en-US" dirty="0"/>
              <a:t> – </a:t>
            </a:r>
            <a:r>
              <a:rPr lang="en-US" altLang="en-US" b="1" dirty="0">
                <a:solidFill>
                  <a:srgbClr val="FF0000"/>
                </a:solidFill>
              </a:rPr>
              <a:t>named</a:t>
            </a:r>
            <a:r>
              <a:rPr lang="en-US" altLang="en-US" dirty="0"/>
              <a:t> and </a:t>
            </a:r>
            <a:r>
              <a:rPr lang="en-US" altLang="en-US" b="1" dirty="0">
                <a:solidFill>
                  <a:srgbClr val="FFC000"/>
                </a:solidFill>
              </a:rPr>
              <a:t>unnamed</a:t>
            </a:r>
            <a:r>
              <a:rPr lang="en-US" altLang="en-US" dirty="0"/>
              <a:t>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Named</a:t>
            </a:r>
            <a:r>
              <a:rPr lang="en-US" altLang="en-US" dirty="0"/>
              <a:t> semaphores can be used by </a:t>
            </a:r>
            <a:r>
              <a:rPr lang="en-US" altLang="en-US" dirty="0">
                <a:solidFill>
                  <a:srgbClr val="7030A0"/>
                </a:solidFill>
              </a:rPr>
              <a:t>unrelated processes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00B0F0"/>
                </a:solidFill>
              </a:rPr>
              <a:t>unnamed cannot.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D1FD5B3A-24E8-4E3E-801B-A57367BA9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POSIX Named Semaphores</a:t>
            </a:r>
          </a:p>
        </p:txBody>
      </p:sp>
      <p:sp>
        <p:nvSpPr>
          <p:cNvPr id="58370" name="Content Placeholder 2">
            <a:extLst>
              <a:ext uri="{FF2B5EF4-FFF2-40B4-BE49-F238E27FC236}">
                <a16:creationId xmlns:a16="http://schemas.microsoft.com/office/drawing/2014/main" id="{1C644338-2EA3-4381-B0C2-E9F39074C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8229600" cy="5027612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Creating</a:t>
            </a:r>
            <a:r>
              <a:rPr lang="en-US" altLang="en-US" dirty="0"/>
              <a:t> an initializing the semaphore: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Another process </a:t>
            </a:r>
            <a:r>
              <a:rPr lang="en-US" altLang="en-US" dirty="0">
                <a:solidFill>
                  <a:srgbClr val="00B050"/>
                </a:solidFill>
              </a:rPr>
              <a:t>can access the semaphore </a:t>
            </a:r>
            <a:r>
              <a:rPr lang="en-US" altLang="en-US" dirty="0"/>
              <a:t>by referring to its name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</a:t>
            </a:r>
            <a:r>
              <a:rPr lang="en-US" altLang="en-US" dirty="0"/>
              <a:t>.</a:t>
            </a:r>
          </a:p>
          <a:p>
            <a:r>
              <a:rPr lang="en-US" altLang="en-US" dirty="0">
                <a:solidFill>
                  <a:srgbClr val="CC6600"/>
                </a:solidFill>
              </a:rPr>
              <a:t>Acquiring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7030A0"/>
                </a:solidFill>
              </a:rPr>
              <a:t>releasing</a:t>
            </a:r>
            <a:r>
              <a:rPr lang="en-US" altLang="en-US" dirty="0"/>
              <a:t> the semaphore:</a:t>
            </a:r>
          </a:p>
        </p:txBody>
      </p:sp>
      <p:pic>
        <p:nvPicPr>
          <p:cNvPr id="58371" name="Picture 3">
            <a:extLst>
              <a:ext uri="{FF2B5EF4-FFF2-40B4-BE49-F238E27FC236}">
                <a16:creationId xmlns:a16="http://schemas.microsoft.com/office/drawing/2014/main" id="{E71215B9-85A1-49C0-8E92-98B3705C9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597025"/>
            <a:ext cx="60833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4">
            <a:extLst>
              <a:ext uri="{FF2B5EF4-FFF2-40B4-BE49-F238E27FC236}">
                <a16:creationId xmlns:a16="http://schemas.microsoft.com/office/drawing/2014/main" id="{86CEE521-DD92-43B2-8542-D9F0EF7B4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3783012"/>
            <a:ext cx="38100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D1FD5B3A-24E8-4E3E-801B-A57367BA9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POSIX Named Semaphores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C869C8B-4EF3-38FA-C4E3-DDF821F7D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25" y="944424"/>
            <a:ext cx="6899786" cy="5094909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C692521-840E-EBBD-88A1-8A5B90C39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11" y="4951450"/>
            <a:ext cx="4925667" cy="962126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6D63B0EF-0F5C-C2D2-3474-D551313DB5C3}"/>
              </a:ext>
            </a:extLst>
          </p:cNvPr>
          <p:cNvSpPr txBox="1"/>
          <p:nvPr/>
        </p:nvSpPr>
        <p:spPr>
          <a:xfrm>
            <a:off x="462625" y="6334327"/>
            <a:ext cx="764981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eric-lo.gitbook.io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synchronization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semaphore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-in-c</a:t>
            </a:r>
          </a:p>
        </p:txBody>
      </p:sp>
    </p:spTree>
    <p:extLst>
      <p:ext uri="{BB962C8B-B14F-4D97-AF65-F5344CB8AC3E}">
        <p14:creationId xmlns:p14="http://schemas.microsoft.com/office/powerpoint/2010/main" val="3402545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4FEE749F-18F0-4920-8F8A-D2AC98A7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POSIX Unnamed Semaphores</a:t>
            </a:r>
          </a:p>
        </p:txBody>
      </p:sp>
      <p:sp>
        <p:nvSpPr>
          <p:cNvPr id="59394" name="Content Placeholder 2">
            <a:extLst>
              <a:ext uri="{FF2B5EF4-FFF2-40B4-BE49-F238E27FC236}">
                <a16:creationId xmlns:a16="http://schemas.microsoft.com/office/drawing/2014/main" id="{51C2AC08-3586-4361-B942-E44CC003D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7030A0"/>
                </a:solidFill>
              </a:rPr>
              <a:t>Creating</a:t>
            </a:r>
            <a:r>
              <a:rPr lang="en-US" altLang="en-US" dirty="0"/>
              <a:t> an initializing the semaphore: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>
                <a:solidFill>
                  <a:srgbClr val="7030A0"/>
                </a:solidFill>
              </a:rPr>
              <a:t>Acquiring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00B050"/>
                </a:solidFill>
              </a:rPr>
              <a:t>releasing</a:t>
            </a:r>
            <a:r>
              <a:rPr lang="en-US" altLang="en-US" dirty="0"/>
              <a:t> the semaphore:</a:t>
            </a:r>
          </a:p>
        </p:txBody>
      </p:sp>
      <p:pic>
        <p:nvPicPr>
          <p:cNvPr id="59395" name="Picture 5">
            <a:extLst>
              <a:ext uri="{FF2B5EF4-FFF2-40B4-BE49-F238E27FC236}">
                <a16:creationId xmlns:a16="http://schemas.microsoft.com/office/drawing/2014/main" id="{D32AB7B8-29E8-4E15-BE57-7F70C8F0A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1574800"/>
            <a:ext cx="6083300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6">
            <a:extLst>
              <a:ext uri="{FF2B5EF4-FFF2-40B4-BE49-F238E27FC236}">
                <a16:creationId xmlns:a16="http://schemas.microsoft.com/office/drawing/2014/main" id="{5594141B-2EFA-4DEC-B8C5-755B9FD4E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3733801"/>
            <a:ext cx="453390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445FFABD-D0ED-4BD7-90B8-096D05870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3731" y="277813"/>
            <a:ext cx="776306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Bounded-Buffer Problem</a:t>
            </a:r>
          </a:p>
        </p:txBody>
      </p:sp>
      <p:sp>
        <p:nvSpPr>
          <p:cNvPr id="11267" name="Rectangle 5">
            <a:extLst>
              <a:ext uri="{FF2B5EF4-FFF2-40B4-BE49-F238E27FC236}">
                <a16:creationId xmlns:a16="http://schemas.microsoft.com/office/drawing/2014/main" id="{91998508-D538-4C89-AD83-931DA05A9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75" y="3246438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4" rIns="91426" bIns="45714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kumimoji="1" lang="en-US" altLang="en-US">
              <a:latin typeface="Helvetica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441FD1-7FA8-DC9C-FE2D-790B13B0E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496" y="1274001"/>
            <a:ext cx="5701537" cy="468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674A478E-23EE-4588-5565-615590F96B98}"/>
              </a:ext>
            </a:extLst>
          </p:cNvPr>
          <p:cNvSpPr txBox="1"/>
          <p:nvPr/>
        </p:nvSpPr>
        <p:spPr>
          <a:xfrm>
            <a:off x="227002" y="6326271"/>
            <a:ext cx="787733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www.interviewbit.com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blog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producer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consumer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-problem/</a:t>
            </a:r>
          </a:p>
        </p:txBody>
      </p:sp>
    </p:spTree>
    <p:extLst>
      <p:ext uri="{BB962C8B-B14F-4D97-AF65-F5344CB8AC3E}">
        <p14:creationId xmlns:p14="http://schemas.microsoft.com/office/powerpoint/2010/main" val="208929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4FEE749F-18F0-4920-8F8A-D2AC98A7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POSIX Unnamed Semaphores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8FBEEF3-49B9-CC58-3F4C-D62FC4193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22" y="999987"/>
            <a:ext cx="4502050" cy="4858026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08A85D1-73D6-093C-FEC2-94B2770D4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344" y="5080276"/>
            <a:ext cx="4923944" cy="72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12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53F3401E-0D76-4EA7-80E3-C109BF996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POSIX Condition Variables</a:t>
            </a:r>
          </a:p>
        </p:txBody>
      </p:sp>
      <p:sp>
        <p:nvSpPr>
          <p:cNvPr id="60418" name="Content Placeholder 2">
            <a:extLst>
              <a:ext uri="{FF2B5EF4-FFF2-40B4-BE49-F238E27FC236}">
                <a16:creationId xmlns:a16="http://schemas.microsoft.com/office/drawing/2014/main" id="{3044D515-471B-4811-9960-E3A7CF445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Since POSIX is typically used in C/C++ and these languages </a:t>
            </a:r>
            <a:r>
              <a:rPr lang="en-US" altLang="en-US" dirty="0">
                <a:solidFill>
                  <a:srgbClr val="7030A0"/>
                </a:solidFill>
              </a:rPr>
              <a:t>do not provide a monitor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FF0000"/>
                </a:solidFill>
              </a:rPr>
              <a:t>POSIX condition variables </a:t>
            </a:r>
            <a:r>
              <a:rPr lang="en-US" altLang="en-US" dirty="0"/>
              <a:t>are associated with a </a:t>
            </a:r>
            <a:r>
              <a:rPr lang="en-US" altLang="en-US" dirty="0">
                <a:solidFill>
                  <a:srgbClr val="FFC000"/>
                </a:solidFill>
              </a:rPr>
              <a:t>POSIX mutex lock </a:t>
            </a:r>
            <a:r>
              <a:rPr lang="en-US" altLang="en-US" dirty="0"/>
              <a:t>to provide mutual exclusion: </a:t>
            </a:r>
          </a:p>
          <a:p>
            <a:r>
              <a:rPr lang="en-US" altLang="en-US" dirty="0">
                <a:solidFill>
                  <a:srgbClr val="00B050"/>
                </a:solidFill>
              </a:rPr>
              <a:t>Creating</a:t>
            </a:r>
            <a:r>
              <a:rPr lang="en-US" altLang="en-US" dirty="0"/>
              <a:t> and initializing the condition variable:</a:t>
            </a:r>
          </a:p>
          <a:p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</p:txBody>
      </p:sp>
      <p:pic>
        <p:nvPicPr>
          <p:cNvPr id="60419" name="Picture 5">
            <a:extLst>
              <a:ext uri="{FF2B5EF4-FFF2-40B4-BE49-F238E27FC236}">
                <a16:creationId xmlns:a16="http://schemas.microsoft.com/office/drawing/2014/main" id="{53567E63-78B6-4E97-8409-85828A3DD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984" y="2570548"/>
            <a:ext cx="4658032" cy="171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57A05B56-EBB1-4DC7-BEC6-02B57982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POSIX Condition Variables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B6C9CAA1-E2D2-4CF7-8F9C-0B07CED47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Thread </a:t>
            </a:r>
            <a:r>
              <a:rPr lang="en-US" altLang="en-US" dirty="0">
                <a:solidFill>
                  <a:srgbClr val="00B050"/>
                </a:solidFill>
              </a:rPr>
              <a:t>waiting for the condition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 == b </a:t>
            </a:r>
            <a:r>
              <a:rPr lang="en-US" altLang="en-US" dirty="0"/>
              <a:t>to become true: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Thread </a:t>
            </a:r>
            <a:r>
              <a:rPr lang="en-US" altLang="en-US" dirty="0">
                <a:solidFill>
                  <a:srgbClr val="FF0000"/>
                </a:solidFill>
              </a:rPr>
              <a:t>signaling another thread </a:t>
            </a:r>
            <a:r>
              <a:rPr lang="en-US" altLang="en-US" dirty="0"/>
              <a:t>waiting on the condition variable:</a:t>
            </a:r>
          </a:p>
          <a:p>
            <a:endParaRPr lang="en-US" altLang="en-US" dirty="0"/>
          </a:p>
        </p:txBody>
      </p:sp>
      <p:pic>
        <p:nvPicPr>
          <p:cNvPr id="61443" name="Picture 6">
            <a:extLst>
              <a:ext uri="{FF2B5EF4-FFF2-40B4-BE49-F238E27FC236}">
                <a16:creationId xmlns:a16="http://schemas.microsoft.com/office/drawing/2014/main" id="{9273925A-CBB6-4438-8E69-C29554E99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1670050"/>
            <a:ext cx="49530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3">
            <a:extLst>
              <a:ext uri="{FF2B5EF4-FFF2-40B4-BE49-F238E27FC236}">
                <a16:creationId xmlns:a16="http://schemas.microsoft.com/office/drawing/2014/main" id="{08E890D1-08BA-421F-B471-95E7600B9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4084084"/>
            <a:ext cx="3943902" cy="1204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57A05B56-EBB1-4DC7-BEC6-02B57982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POSIX Condition Variables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41D5695-E47E-D6BD-6B6D-08D55157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37" y="940905"/>
            <a:ext cx="4329636" cy="532737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9BD9B91-9470-BF54-4D56-B0690C83C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683" y="950844"/>
            <a:ext cx="3809749" cy="2731328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002E762-1E69-462D-7BEB-5FDF077BF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818" y="4970744"/>
            <a:ext cx="4176182" cy="936412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AB1F42C0-10F8-89D3-8AE0-02D61DDED473}"/>
              </a:ext>
            </a:extLst>
          </p:cNvPr>
          <p:cNvSpPr txBox="1"/>
          <p:nvPr/>
        </p:nvSpPr>
        <p:spPr>
          <a:xfrm>
            <a:off x="195468" y="6399069"/>
            <a:ext cx="59535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www.geeksforgeeks.org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condition-wait-signal-multi-threading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92870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D895C0A9-89AB-4099-9158-09FB3BE2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Synchronization</a:t>
            </a:r>
          </a:p>
        </p:txBody>
      </p:sp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id="{D0302B4F-6AF2-45B2-A5F9-17764BA57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Java provides rich set of synchronization features: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Java monitors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Reentrant locks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Semaphores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Condition variables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9B736ABE-D232-4AC2-98B8-80667B9D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Monitors</a:t>
            </a:r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id="{29EC6428-17A6-47A7-B43C-8EA71AF83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Every </a:t>
            </a:r>
            <a:r>
              <a:rPr lang="en-US" altLang="en-US" dirty="0">
                <a:solidFill>
                  <a:srgbClr val="FF0000"/>
                </a:solidFill>
              </a:rPr>
              <a:t>Java object </a:t>
            </a:r>
            <a:r>
              <a:rPr lang="en-US" altLang="en-US" dirty="0"/>
              <a:t>has associated with </a:t>
            </a:r>
            <a:r>
              <a:rPr lang="en-US" altLang="en-US" dirty="0">
                <a:solidFill>
                  <a:srgbClr val="CC6600"/>
                </a:solidFill>
              </a:rPr>
              <a:t>it a single lock.</a:t>
            </a:r>
          </a:p>
          <a:p>
            <a:r>
              <a:rPr lang="en-US" altLang="en-US" dirty="0"/>
              <a:t>If a method is declared as 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synchronized</a:t>
            </a:r>
            <a:r>
              <a:rPr lang="en-US" altLang="en-US" dirty="0"/>
              <a:t>, a calling thread must </a:t>
            </a:r>
            <a:r>
              <a:rPr lang="en-US" altLang="en-US" dirty="0">
                <a:solidFill>
                  <a:srgbClr val="7030A0"/>
                </a:solidFill>
              </a:rPr>
              <a:t>own the lock for the object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If the lock is owned by another thread, the calling thread must wait for the lock until it is released.</a:t>
            </a:r>
          </a:p>
          <a:p>
            <a:r>
              <a:rPr lang="en-US" altLang="en-US" dirty="0"/>
              <a:t>Locks are released when the owning thread exits the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synchronized</a:t>
            </a:r>
            <a:r>
              <a:rPr lang="en-US" altLang="en-US" dirty="0"/>
              <a:t> method.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9B736ABE-D232-4AC2-98B8-80667B9D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No Monitors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80E7295-3A59-21D0-8FCD-2CDC77AC2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879" y="1111243"/>
            <a:ext cx="3970557" cy="470278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EE6B4B8-0E1E-5B1B-133F-7D378491D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64" y="1111243"/>
            <a:ext cx="3637426" cy="436300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6519B6B-923A-D1E5-598C-808E6964F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904" y="5444994"/>
            <a:ext cx="3631096" cy="1413006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A533588E-B23E-4DCA-E1B0-C264843B140E}"/>
              </a:ext>
            </a:extLst>
          </p:cNvPr>
          <p:cNvSpPr txBox="1"/>
          <p:nvPr/>
        </p:nvSpPr>
        <p:spPr>
          <a:xfrm>
            <a:off x="183749" y="6370231"/>
            <a:ext cx="46051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www.delftstack.com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howto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java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monitor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-in-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java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76480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9B736ABE-D232-4AC2-98B8-80667B9D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Monitors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82C9727-4C21-1794-73D2-944BF0349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77" y="1111243"/>
            <a:ext cx="4107923" cy="4865488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80E7295-3A59-21D0-8FCD-2CDC77AC2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879" y="1111243"/>
            <a:ext cx="3970557" cy="470278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D19F204-C650-40D6-D253-179502B40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958" y="5416503"/>
            <a:ext cx="3095210" cy="1397313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341EA5A-0AC5-C336-1F19-92B1A1978DCC}"/>
              </a:ext>
            </a:extLst>
          </p:cNvPr>
          <p:cNvSpPr txBox="1"/>
          <p:nvPr/>
        </p:nvSpPr>
        <p:spPr>
          <a:xfrm>
            <a:off x="183749" y="6370231"/>
            <a:ext cx="46051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www.delftstack.com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howto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java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monitor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-in-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java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04142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B04FF07F-8DAB-4817-8659-83A70206C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46" y="170353"/>
            <a:ext cx="7710854" cy="576262"/>
          </a:xfrm>
        </p:spPr>
        <p:txBody>
          <a:bodyPr/>
          <a:lstStyle/>
          <a:p>
            <a:r>
              <a:rPr lang="en-US" altLang="en-US" sz="3000" dirty="0"/>
              <a:t>Bounded Buffer – </a:t>
            </a:r>
            <a:r>
              <a:rPr kumimoji="1" lang="en-US" altLang="en-US" dirty="0"/>
              <a:t>Java</a:t>
            </a:r>
            <a:r>
              <a:rPr lang="en-US" altLang="en-US" sz="3000" dirty="0"/>
              <a:t> Synchronization</a:t>
            </a: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3C121A20-B42E-4AE3-8725-0EE9C9C3F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5" y="1195233"/>
            <a:ext cx="5442850" cy="549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A7063654-3368-408D-9DF3-2B295E85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Synchronization</a:t>
            </a:r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6382BE83-2E0A-488C-A3AE-CF46662C1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</a:t>
            </a:r>
            <a:r>
              <a:rPr lang="en-US" altLang="en-US" dirty="0">
                <a:solidFill>
                  <a:srgbClr val="FF0000"/>
                </a:solidFill>
              </a:rPr>
              <a:t>thread</a:t>
            </a:r>
            <a:r>
              <a:rPr lang="en-US" altLang="en-US" dirty="0"/>
              <a:t> that tries </a:t>
            </a:r>
            <a:r>
              <a:rPr lang="en-US" altLang="en-US" dirty="0">
                <a:solidFill>
                  <a:srgbClr val="7030A0"/>
                </a:solidFill>
              </a:rPr>
              <a:t>to acquire </a:t>
            </a:r>
            <a:r>
              <a:rPr lang="en-US" altLang="en-US" dirty="0"/>
              <a:t>an </a:t>
            </a:r>
            <a:r>
              <a:rPr lang="en-US" altLang="en-US" dirty="0">
                <a:solidFill>
                  <a:srgbClr val="CC6600"/>
                </a:solidFill>
              </a:rPr>
              <a:t>unavailable lock </a:t>
            </a:r>
            <a:r>
              <a:rPr lang="en-US" altLang="en-US" dirty="0"/>
              <a:t>is placed in the object’s </a:t>
            </a:r>
            <a:r>
              <a:rPr lang="en-US" altLang="en-US" b="1" dirty="0"/>
              <a:t>entry set</a:t>
            </a:r>
            <a:r>
              <a:rPr lang="en-US" altLang="en-US" dirty="0"/>
              <a:t>:</a:t>
            </a:r>
          </a:p>
        </p:txBody>
      </p:sp>
      <p:pic>
        <p:nvPicPr>
          <p:cNvPr id="65539" name="Picture 5">
            <a:extLst>
              <a:ext uri="{FF2B5EF4-FFF2-40B4-BE49-F238E27FC236}">
                <a16:creationId xmlns:a16="http://schemas.microsoft.com/office/drawing/2014/main" id="{773AA7CA-0382-4D64-8D2A-395FEE71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38" y="2400300"/>
            <a:ext cx="5907087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445FFABD-D0ED-4BD7-90B8-096D05870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3731" y="277813"/>
            <a:ext cx="776306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Bounded-Buffer Problem</a:t>
            </a:r>
          </a:p>
        </p:txBody>
      </p:sp>
      <p:sp>
        <p:nvSpPr>
          <p:cNvPr id="11266" name="Rectangle 3">
            <a:extLst>
              <a:ext uri="{FF2B5EF4-FFF2-40B4-BE49-F238E27FC236}">
                <a16:creationId xmlns:a16="http://schemas.microsoft.com/office/drawing/2014/main" id="{D956C55F-640F-4784-8984-36E14C723F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9083" y="1293813"/>
            <a:ext cx="7210425" cy="3725862"/>
          </a:xfrm>
        </p:spPr>
        <p:txBody>
          <a:bodyPr/>
          <a:lstStyle/>
          <a:p>
            <a:r>
              <a:rPr lang="en-US" altLang="en-US" sz="2400" b="1" i="1" dirty="0">
                <a:solidFill>
                  <a:srgbClr val="FF0000"/>
                </a:solidFill>
              </a:rPr>
              <a:t>n</a:t>
            </a:r>
            <a:r>
              <a:rPr lang="en-US" altLang="en-US" sz="2000" dirty="0">
                <a:solidFill>
                  <a:srgbClr val="FF0000"/>
                </a:solidFill>
              </a:rPr>
              <a:t> buffers</a:t>
            </a:r>
            <a:r>
              <a:rPr lang="en-US" altLang="en-US" sz="2000" dirty="0"/>
              <a:t>, each can hold </a:t>
            </a:r>
            <a:r>
              <a:rPr lang="en-US" altLang="en-US" sz="2000" dirty="0">
                <a:solidFill>
                  <a:srgbClr val="FF0000"/>
                </a:solidFill>
              </a:rPr>
              <a:t>one item</a:t>
            </a:r>
          </a:p>
          <a:p>
            <a:r>
              <a:rPr lang="en-US" altLang="en-US" sz="2000" dirty="0"/>
              <a:t>Semaphore </a:t>
            </a:r>
            <a:r>
              <a:rPr lang="en-US" altLang="en-US" sz="2400" b="1" dirty="0">
                <a:solidFill>
                  <a:srgbClr val="00B0F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sz="2000" dirty="0">
                <a:solidFill>
                  <a:srgbClr val="000000"/>
                </a:solidFill>
              </a:rPr>
              <a:t> i</a:t>
            </a:r>
            <a:r>
              <a:rPr lang="en-US" altLang="en-US" sz="2000" dirty="0"/>
              <a:t>nitialized to the </a:t>
            </a:r>
            <a:r>
              <a:rPr lang="en-US" altLang="en-US" sz="2000" dirty="0">
                <a:solidFill>
                  <a:srgbClr val="00B0F0"/>
                </a:solidFill>
              </a:rPr>
              <a:t>value 1</a:t>
            </a:r>
          </a:p>
          <a:p>
            <a:r>
              <a:rPr lang="en-US" altLang="en-US" sz="2000" dirty="0">
                <a:solidFill>
                  <a:srgbClr val="000000"/>
                </a:solidFill>
              </a:rPr>
              <a:t>Semaphore </a:t>
            </a:r>
            <a:r>
              <a:rPr lang="en-US" altLang="en-US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full</a:t>
            </a:r>
            <a:r>
              <a:rPr lang="en-US" altLang="en-US" sz="2000" dirty="0">
                <a:solidFill>
                  <a:srgbClr val="000000"/>
                </a:solidFill>
              </a:rPr>
              <a:t> initialized </a:t>
            </a:r>
            <a:r>
              <a:rPr lang="en-US" altLang="en-US" sz="2000" dirty="0"/>
              <a:t>to the </a:t>
            </a:r>
            <a:r>
              <a:rPr lang="en-US" altLang="en-US" sz="2000" dirty="0">
                <a:solidFill>
                  <a:srgbClr val="7030A0"/>
                </a:solidFill>
              </a:rPr>
              <a:t>value 0</a:t>
            </a:r>
          </a:p>
          <a:p>
            <a:r>
              <a:rPr lang="en-US" altLang="en-US" sz="2000" dirty="0"/>
              <a:t>Semaphore </a:t>
            </a:r>
            <a:r>
              <a:rPr lang="en-US" altLang="en-US" sz="2400" b="1" dirty="0">
                <a:solidFill>
                  <a:srgbClr val="CC6600"/>
                </a:solidFill>
                <a:latin typeface="Courier New" panose="02070309020205020404" pitchFamily="49" charset="0"/>
              </a:rPr>
              <a:t>empty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initialized </a:t>
            </a:r>
            <a:r>
              <a:rPr lang="en-US" altLang="en-US" sz="2000" dirty="0"/>
              <a:t>to the </a:t>
            </a:r>
            <a:r>
              <a:rPr lang="en-US" altLang="en-US" sz="2000" dirty="0">
                <a:solidFill>
                  <a:srgbClr val="CC6600"/>
                </a:solidFill>
              </a:rPr>
              <a:t>value n</a:t>
            </a:r>
          </a:p>
          <a:p>
            <a:endParaRPr lang="en-US" altLang="en-US" sz="2000" dirty="0"/>
          </a:p>
        </p:txBody>
      </p:sp>
      <p:sp>
        <p:nvSpPr>
          <p:cNvPr id="11267" name="Rectangle 5">
            <a:extLst>
              <a:ext uri="{FF2B5EF4-FFF2-40B4-BE49-F238E27FC236}">
                <a16:creationId xmlns:a16="http://schemas.microsoft.com/office/drawing/2014/main" id="{91998508-D538-4C89-AD83-931DA05A9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75" y="3246438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4" rIns="91426" bIns="45714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kumimoji="1"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652E010F-53B0-425D-B083-85B37DE9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Synchronization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042F-4FED-4B9B-A666-AAE92424C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Similarly, each object also has a </a:t>
            </a:r>
            <a:r>
              <a:rPr lang="en-US" b="1" dirty="0">
                <a:solidFill>
                  <a:srgbClr val="FF0000"/>
                </a:solidFill>
              </a:rPr>
              <a:t>wait set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When a thread calls </a:t>
            </a:r>
            <a:r>
              <a:rPr lang="en-US" b="1" dirty="0">
                <a:solidFill>
                  <a:srgbClr val="CC6600"/>
                </a:solidFill>
                <a:latin typeface="Courier New" charset="0"/>
                <a:ea typeface="Courier New" charset="0"/>
                <a:cs typeface="Courier New" charset="0"/>
              </a:rPr>
              <a:t>wait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dirty="0"/>
              <a:t>:</a:t>
            </a:r>
          </a:p>
          <a:p>
            <a:pPr marL="742950" lvl="1" indent="-342900">
              <a:buFont typeface="+mj-lt"/>
              <a:buAutoNum type="arabicPeriod"/>
              <a:defRPr/>
            </a:pPr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releases the lock </a:t>
            </a:r>
            <a:r>
              <a:rPr lang="en-US" dirty="0"/>
              <a:t>for the object</a:t>
            </a:r>
          </a:p>
          <a:p>
            <a:pPr marL="742950" lvl="1" indent="-342900">
              <a:buFont typeface="+mj-lt"/>
              <a:buAutoNum type="arabicPeriod"/>
              <a:defRPr/>
            </a:pPr>
            <a:r>
              <a:rPr lang="en-US" dirty="0"/>
              <a:t>The state of the thread is </a:t>
            </a:r>
            <a:r>
              <a:rPr lang="en-US" dirty="0">
                <a:solidFill>
                  <a:srgbClr val="66CCFF"/>
                </a:solidFill>
              </a:rPr>
              <a:t>set to blocked</a:t>
            </a:r>
          </a:p>
          <a:p>
            <a:pPr marL="742950" lvl="1" indent="-342900">
              <a:buFont typeface="+mj-lt"/>
              <a:buAutoNum type="arabicPeriod"/>
              <a:defRPr/>
            </a:pPr>
            <a:r>
              <a:rPr lang="en-US" dirty="0"/>
              <a:t>The thread </a:t>
            </a:r>
            <a:r>
              <a:rPr lang="en-US" dirty="0">
                <a:solidFill>
                  <a:srgbClr val="7030A0"/>
                </a:solidFill>
              </a:rPr>
              <a:t>is placed in the wait set </a:t>
            </a:r>
            <a:r>
              <a:rPr lang="en-US" dirty="0"/>
              <a:t>for the object</a:t>
            </a:r>
          </a:p>
        </p:txBody>
      </p:sp>
      <p:pic>
        <p:nvPicPr>
          <p:cNvPr id="66563" name="Picture 3">
            <a:extLst>
              <a:ext uri="{FF2B5EF4-FFF2-40B4-BE49-F238E27FC236}">
                <a16:creationId xmlns:a16="http://schemas.microsoft.com/office/drawing/2014/main" id="{58D6C7F3-75D5-4822-B482-AC533067B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88" y="3613150"/>
            <a:ext cx="6223000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B4675308-EC3D-4611-AF7B-2F36F4847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Synchronization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2AEE8-8C1E-4697-8E09-54D24E89B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thread typically calls wait() when it is waiting for a condition to  become true.</a:t>
            </a:r>
          </a:p>
          <a:p>
            <a:pPr>
              <a:defRPr/>
            </a:pPr>
            <a:r>
              <a:rPr lang="en-US" dirty="0"/>
              <a:t>How does a thread get notified?</a:t>
            </a:r>
          </a:p>
          <a:p>
            <a:pPr>
              <a:defRPr/>
            </a:pPr>
            <a:r>
              <a:rPr lang="en-US" dirty="0"/>
              <a:t>When a thread calls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notify()</a:t>
            </a:r>
            <a:r>
              <a:rPr lang="en-US" dirty="0"/>
              <a:t>:</a:t>
            </a:r>
          </a:p>
          <a:p>
            <a:pPr marL="742950" lvl="1" indent="-342900">
              <a:buFont typeface="+mj-lt"/>
              <a:buAutoNum type="arabicPeriod"/>
              <a:defRPr/>
            </a:pPr>
            <a:r>
              <a:rPr lang="en-US" dirty="0"/>
              <a:t>An arbitrary thread T is selected from the wait set</a:t>
            </a:r>
          </a:p>
          <a:p>
            <a:pPr marL="742950" lvl="1" indent="-342900">
              <a:buFont typeface="+mj-lt"/>
              <a:buAutoNum type="arabicPeriod"/>
              <a:defRPr/>
            </a:pPr>
            <a:r>
              <a:rPr lang="en-US" dirty="0"/>
              <a:t>T is moved from the wait set to the entry set</a:t>
            </a:r>
          </a:p>
          <a:p>
            <a:pPr marL="742950" lvl="1" indent="-342900">
              <a:buFont typeface="+mj-lt"/>
              <a:buAutoNum type="arabicPeriod"/>
              <a:defRPr/>
            </a:pPr>
            <a:r>
              <a:rPr lang="en-US" dirty="0"/>
              <a:t>Set the state of T from blocked to runnable.</a:t>
            </a:r>
          </a:p>
          <a:p>
            <a:pPr>
              <a:defRPr/>
            </a:pPr>
            <a:r>
              <a:rPr lang="en-US" dirty="0"/>
              <a:t>T can now compete for the lock to check if the condition it was waiting for is now true.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CB0A2A95-A5D7-491D-AF11-3302E5E0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909" y="233853"/>
            <a:ext cx="7710854" cy="576262"/>
          </a:xfrm>
        </p:spPr>
        <p:txBody>
          <a:bodyPr/>
          <a:lstStyle/>
          <a:p>
            <a:r>
              <a:rPr lang="en-US" altLang="en-US" dirty="0"/>
              <a:t>Bounded Buffer – Java </a:t>
            </a:r>
            <a:r>
              <a:rPr lang="en-US" altLang="en-US" sz="3000" dirty="0"/>
              <a:t>Synchronization</a:t>
            </a:r>
          </a:p>
        </p:txBody>
      </p:sp>
      <p:pic>
        <p:nvPicPr>
          <p:cNvPr id="68610" name="Picture 3">
            <a:extLst>
              <a:ext uri="{FF2B5EF4-FFF2-40B4-BE49-F238E27FC236}">
                <a16:creationId xmlns:a16="http://schemas.microsoft.com/office/drawing/2014/main" id="{3C0AD0FA-0D7E-4059-A18C-3C09FE643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16" y="1444217"/>
            <a:ext cx="5584767" cy="396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>
            <a:extLst>
              <a:ext uri="{FF2B5EF4-FFF2-40B4-BE49-F238E27FC236}">
                <a16:creationId xmlns:a16="http://schemas.microsoft.com/office/drawing/2014/main" id="{774C936A-0F55-4C6A-A679-31574757C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0" y="1117600"/>
            <a:ext cx="4978400" cy="462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A6FADAB-7679-4243-9B89-C3DB7341E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908" y="233853"/>
            <a:ext cx="7710854" cy="576262"/>
          </a:xfrm>
        </p:spPr>
        <p:txBody>
          <a:bodyPr/>
          <a:lstStyle/>
          <a:p>
            <a:r>
              <a:rPr lang="en-US" altLang="en-US" dirty="0"/>
              <a:t>Bounded Buffer – Java </a:t>
            </a:r>
            <a:r>
              <a:rPr lang="en-US" altLang="en-US" sz="3000" dirty="0"/>
              <a:t>Synchronization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>
            <a:extLst>
              <a:ext uri="{FF2B5EF4-FFF2-40B4-BE49-F238E27FC236}">
                <a16:creationId xmlns:a16="http://schemas.microsoft.com/office/drawing/2014/main" id="{40EB4ADD-CC1F-4359-94C7-3F9CF5B4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946" y="224522"/>
            <a:ext cx="7710854" cy="576262"/>
          </a:xfrm>
        </p:spPr>
        <p:txBody>
          <a:bodyPr/>
          <a:lstStyle/>
          <a:p>
            <a:r>
              <a:rPr lang="en-US" altLang="en-US" dirty="0"/>
              <a:t>Java Reentrant Locks</a:t>
            </a:r>
          </a:p>
        </p:txBody>
      </p:sp>
      <p:sp>
        <p:nvSpPr>
          <p:cNvPr id="70658" name="Content Placeholder 2">
            <a:extLst>
              <a:ext uri="{FF2B5EF4-FFF2-40B4-BE49-F238E27FC236}">
                <a16:creationId xmlns:a16="http://schemas.microsoft.com/office/drawing/2014/main" id="{59E6C93E-7F33-4CC2-9EEF-9C2059B25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Similar to mutex locks</a:t>
            </a:r>
          </a:p>
          <a:p>
            <a:r>
              <a:rPr lang="en-US" altLang="en-US"/>
              <a:t>The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lang="en-US" altLang="en-US"/>
              <a:t> clause ensures the lock will be released in case an exception occurs in the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altLang="en-US"/>
              <a:t> block.</a:t>
            </a:r>
          </a:p>
          <a:p>
            <a:endParaRPr lang="en-US" altLang="en-US"/>
          </a:p>
        </p:txBody>
      </p:sp>
      <p:pic>
        <p:nvPicPr>
          <p:cNvPr id="70659" name="Picture 3">
            <a:extLst>
              <a:ext uri="{FF2B5EF4-FFF2-40B4-BE49-F238E27FC236}">
                <a16:creationId xmlns:a16="http://schemas.microsoft.com/office/drawing/2014/main" id="{8B5C645E-E8BC-4552-9C51-283654CC2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298700"/>
            <a:ext cx="3886200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E5074858-113B-4B67-8FB6-08771C6D5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946" y="224522"/>
            <a:ext cx="7710854" cy="576262"/>
          </a:xfrm>
        </p:spPr>
        <p:txBody>
          <a:bodyPr/>
          <a:lstStyle/>
          <a:p>
            <a:r>
              <a:rPr lang="en-US" altLang="en-US" dirty="0"/>
              <a:t>Java Semaphores</a:t>
            </a:r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18E6D7F5-1113-455F-8371-62DEC0AF2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Constructor:</a:t>
            </a: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r>
              <a:rPr lang="en-US" altLang="en-US"/>
              <a:t>Usage:</a:t>
            </a:r>
          </a:p>
          <a:p>
            <a:endParaRPr lang="en-US" altLang="en-US"/>
          </a:p>
        </p:txBody>
      </p:sp>
      <p:pic>
        <p:nvPicPr>
          <p:cNvPr id="71683" name="Picture 4">
            <a:extLst>
              <a:ext uri="{FF2B5EF4-FFF2-40B4-BE49-F238E27FC236}">
                <a16:creationId xmlns:a16="http://schemas.microsoft.com/office/drawing/2014/main" id="{9A958ADA-1FCB-4E3A-953C-B6B05A26B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14488"/>
            <a:ext cx="25908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Picture 5">
            <a:extLst>
              <a:ext uri="{FF2B5EF4-FFF2-40B4-BE49-F238E27FC236}">
                <a16:creationId xmlns:a16="http://schemas.microsoft.com/office/drawing/2014/main" id="{1EFA6A71-037A-4869-8A12-B495785D6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50" y="2720975"/>
            <a:ext cx="48387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>
            <a:extLst>
              <a:ext uri="{FF2B5EF4-FFF2-40B4-BE49-F238E27FC236}">
                <a16:creationId xmlns:a16="http://schemas.microsoft.com/office/drawing/2014/main" id="{D98F2754-6585-4F5C-8778-9F577B8B4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946" y="224522"/>
            <a:ext cx="7710854" cy="576262"/>
          </a:xfrm>
        </p:spPr>
        <p:txBody>
          <a:bodyPr/>
          <a:lstStyle/>
          <a:p>
            <a:r>
              <a:rPr lang="en-US" altLang="en-US" dirty="0"/>
              <a:t>Java Condition Variables</a:t>
            </a:r>
          </a:p>
        </p:txBody>
      </p:sp>
      <p:sp>
        <p:nvSpPr>
          <p:cNvPr id="72706" name="Content Placeholder 2">
            <a:extLst>
              <a:ext uri="{FF2B5EF4-FFF2-40B4-BE49-F238E27FC236}">
                <a16:creationId xmlns:a16="http://schemas.microsoft.com/office/drawing/2014/main" id="{BA141165-0B49-4685-9BA1-00EE0E479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Condition variables are associated with an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ReentrantLock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Creating a condition variable using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newCondition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dirty="0"/>
              <a:t> method of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ReentrantLock</a:t>
            </a:r>
            <a:r>
              <a:rPr lang="en-US" altLang="en-US" dirty="0"/>
              <a:t>: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A thread waits by calling the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await()</a:t>
            </a:r>
            <a:r>
              <a:rPr lang="en-US" altLang="en-US" dirty="0"/>
              <a:t> method, and signals by calling the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signal()</a:t>
            </a:r>
            <a:r>
              <a:rPr lang="en-US" altLang="en-US" dirty="0"/>
              <a:t> method.</a:t>
            </a:r>
          </a:p>
          <a:p>
            <a:endParaRPr lang="en-US" altLang="en-US" dirty="0"/>
          </a:p>
        </p:txBody>
      </p:sp>
      <p:pic>
        <p:nvPicPr>
          <p:cNvPr id="72707" name="Picture 3">
            <a:extLst>
              <a:ext uri="{FF2B5EF4-FFF2-40B4-BE49-F238E27FC236}">
                <a16:creationId xmlns:a16="http://schemas.microsoft.com/office/drawing/2014/main" id="{319DAF66-BF33-4C59-85BB-AAC540745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3" y="2382838"/>
            <a:ext cx="45593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>
            <a:extLst>
              <a:ext uri="{FF2B5EF4-FFF2-40B4-BE49-F238E27FC236}">
                <a16:creationId xmlns:a16="http://schemas.microsoft.com/office/drawing/2014/main" id="{D682193C-8001-4466-AD49-43F8DFE3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Condition Variables</a:t>
            </a:r>
          </a:p>
        </p:txBody>
      </p:sp>
      <p:sp>
        <p:nvSpPr>
          <p:cNvPr id="73730" name="Content Placeholder 2">
            <a:extLst>
              <a:ext uri="{FF2B5EF4-FFF2-40B4-BE49-F238E27FC236}">
                <a16:creationId xmlns:a16="http://schemas.microsoft.com/office/drawing/2014/main" id="{2DAA0B1E-86CC-4AED-AB12-015FBBA65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8229600" cy="4837112"/>
          </a:xfrm>
        </p:spPr>
        <p:txBody>
          <a:bodyPr/>
          <a:lstStyle/>
          <a:p>
            <a:r>
              <a:rPr lang="en-US" altLang="en-US"/>
              <a:t>Example:</a:t>
            </a:r>
          </a:p>
          <a:p>
            <a:r>
              <a:rPr lang="en-US" altLang="en-US"/>
              <a:t>Five threads numbered 0 .. 4</a:t>
            </a:r>
          </a:p>
          <a:p>
            <a:r>
              <a:rPr lang="en-US" altLang="en-US"/>
              <a:t>Shared variable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turn</a:t>
            </a:r>
            <a:r>
              <a:rPr lang="en-US" altLang="en-US"/>
              <a:t> indicating which thread’s turn it is.</a:t>
            </a:r>
          </a:p>
          <a:p>
            <a:r>
              <a:rPr lang="en-US" altLang="en-US"/>
              <a:t>Thread calls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doWork()</a:t>
            </a:r>
            <a:r>
              <a:rPr lang="en-US" altLang="en-US"/>
              <a:t> when it wishes to do some work. (But it may only do work if it is their turn.</a:t>
            </a:r>
          </a:p>
          <a:p>
            <a:r>
              <a:rPr lang="en-US" altLang="en-US"/>
              <a:t>If not their turn, wait</a:t>
            </a:r>
          </a:p>
          <a:p>
            <a:r>
              <a:rPr lang="en-US" altLang="en-US"/>
              <a:t>If their turn, do some work for awhile </a:t>
            </a:r>
            <a:r>
              <a:rPr lang="is-IS" altLang="en-US"/>
              <a:t>…...</a:t>
            </a:r>
          </a:p>
          <a:p>
            <a:r>
              <a:rPr lang="is-IS" altLang="en-US"/>
              <a:t>When completed, notify the thread whose turn is next.</a:t>
            </a:r>
          </a:p>
          <a:p>
            <a:r>
              <a:rPr lang="is-IS" altLang="en-US"/>
              <a:t>Necessary data structures:</a:t>
            </a:r>
            <a:br>
              <a:rPr lang="is-IS" altLang="en-US"/>
            </a:br>
            <a:br>
              <a:rPr lang="is-IS" altLang="en-US"/>
            </a:br>
            <a:endParaRPr lang="en-US" altLang="en-US"/>
          </a:p>
          <a:p>
            <a:endParaRPr lang="en-US" altLang="en-US"/>
          </a:p>
        </p:txBody>
      </p:sp>
      <p:pic>
        <p:nvPicPr>
          <p:cNvPr id="73731" name="Picture 4">
            <a:extLst>
              <a:ext uri="{FF2B5EF4-FFF2-40B4-BE49-F238E27FC236}">
                <a16:creationId xmlns:a16="http://schemas.microsoft.com/office/drawing/2014/main" id="{0BB7AB9A-0CC7-4E39-9B1A-C10ABE074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4508500"/>
            <a:ext cx="48895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>
            <a:extLst>
              <a:ext uri="{FF2B5EF4-FFF2-40B4-BE49-F238E27FC236}">
                <a16:creationId xmlns:a16="http://schemas.microsoft.com/office/drawing/2014/main" id="{EB6DE50F-BF8B-4188-9DB0-742EF889A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Condition Variables</a:t>
            </a:r>
          </a:p>
        </p:txBody>
      </p:sp>
      <p:pic>
        <p:nvPicPr>
          <p:cNvPr id="74754" name="Picture 2">
            <a:extLst>
              <a:ext uri="{FF2B5EF4-FFF2-40B4-BE49-F238E27FC236}">
                <a16:creationId xmlns:a16="http://schemas.microsoft.com/office/drawing/2014/main" id="{90FF7FDF-FD26-47E3-9937-9D869B962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1023447"/>
            <a:ext cx="602615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>
            <a:extLst>
              <a:ext uri="{FF2B5EF4-FFF2-40B4-BE49-F238E27FC236}">
                <a16:creationId xmlns:a16="http://schemas.microsoft.com/office/drawing/2014/main" id="{3B57EE46-1C7A-4918-8405-158CA65293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3325" y="227824"/>
            <a:ext cx="74834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Alternative Approaches</a:t>
            </a:r>
          </a:p>
        </p:txBody>
      </p:sp>
      <p:sp>
        <p:nvSpPr>
          <p:cNvPr id="45058" name="Rectangle 3">
            <a:extLst>
              <a:ext uri="{FF2B5EF4-FFF2-40B4-BE49-F238E27FC236}">
                <a16:creationId xmlns:a16="http://schemas.microsoft.com/office/drawing/2014/main" id="{C6A1BEE2-3DDB-401E-8AEA-ACA01E7F0B5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35038" y="1181100"/>
            <a:ext cx="7429500" cy="4613275"/>
          </a:xfrm>
        </p:spPr>
        <p:txBody>
          <a:bodyPr/>
          <a:lstStyle/>
          <a:p>
            <a:r>
              <a:rPr lang="en-US" altLang="en-US" dirty="0"/>
              <a:t>Transactional Memory</a:t>
            </a:r>
          </a:p>
          <a:p>
            <a:r>
              <a:rPr lang="en-US" altLang="en-US" dirty="0"/>
              <a:t>OpenMP</a:t>
            </a:r>
          </a:p>
          <a:p>
            <a:r>
              <a:rPr lang="en-US" altLang="en-US" dirty="0"/>
              <a:t>Functional Programming Languages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F09A3CFB-3A79-86C6-9E94-A7CF6226C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1634" y="1078426"/>
            <a:ext cx="6280732" cy="4701147"/>
          </a:xfr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33ACA8BC-B179-C95D-D11E-AF774A2BAF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3731" y="277813"/>
            <a:ext cx="776306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Bounded-Buffer Problem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C9714C5A-7FF4-F64D-B139-28B291436E9D}"/>
              </a:ext>
            </a:extLst>
          </p:cNvPr>
          <p:cNvSpPr txBox="1"/>
          <p:nvPr/>
        </p:nvSpPr>
        <p:spPr>
          <a:xfrm>
            <a:off x="200134" y="6164689"/>
            <a:ext cx="751223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mycareerwise.com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content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producer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consumer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-problem-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using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semaphores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content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exam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gate</a:t>
            </a:r>
            <a:r>
              <a:rPr lang="tr-TR" sz="105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tr-TR" sz="1050" dirty="0" err="1">
                <a:solidFill>
                  <a:schemeClr val="bg1">
                    <a:lumMod val="65000"/>
                  </a:schemeClr>
                </a:solidFill>
              </a:rPr>
              <a:t>computer-science</a:t>
            </a:r>
            <a:endParaRPr lang="tr-TR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51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3">
            <a:extLst>
              <a:ext uri="{FF2B5EF4-FFF2-40B4-BE49-F238E27FC236}">
                <a16:creationId xmlns:a16="http://schemas.microsoft.com/office/drawing/2014/main" id="{C187FFE3-B997-442C-B2F6-983AA85364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8688" y="771525"/>
            <a:ext cx="7021512" cy="5678488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altLang="en-US" dirty="0"/>
          </a:p>
          <a:p>
            <a:r>
              <a:rPr lang="en-US" altLang="en-US" dirty="0"/>
              <a:t>Consider a function update() that must be called atomically. One option is to use mutex locks: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sz="1000" dirty="0"/>
          </a:p>
          <a:p>
            <a:endParaRPr lang="en-US" altLang="en-US" sz="1000" dirty="0"/>
          </a:p>
          <a:p>
            <a:endParaRPr lang="en-US" altLang="en-US" sz="1000" dirty="0"/>
          </a:p>
          <a:p>
            <a:endParaRPr lang="en-US" altLang="en-US" dirty="0"/>
          </a:p>
          <a:p>
            <a:r>
              <a:rPr lang="en-US" altLang="en-US" dirty="0"/>
              <a:t>A </a:t>
            </a:r>
            <a:r>
              <a:rPr lang="en-US" altLang="en-US" b="1" dirty="0"/>
              <a:t>memory transaction </a:t>
            </a:r>
            <a:r>
              <a:rPr lang="en-US" altLang="en-US" dirty="0"/>
              <a:t>is a sequence of read-write operations to memory that are performed atomically. A transaction can be completed by adding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atomic{S}</a:t>
            </a:r>
            <a:r>
              <a:rPr lang="en-US" altLang="en-US" dirty="0"/>
              <a:t> which ensure statements in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en-US" dirty="0"/>
              <a:t> are executed atomically:</a:t>
            </a:r>
          </a:p>
          <a:p>
            <a:pPr>
              <a:lnSpc>
                <a:spcPct val="80000"/>
              </a:lnSpc>
            </a:pPr>
            <a:endParaRPr lang="en-US" altLang="en-US" dirty="0"/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</a:t>
            </a:r>
            <a:endParaRPr lang="en-US" altLang="en-US" dirty="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i="1" dirty="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dirty="0">
              <a:solidFill>
                <a:srgbClr val="0000FF"/>
              </a:solidFill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5C367A7E-459E-409E-89AA-861F0B179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33" y="160563"/>
            <a:ext cx="7916863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4" rIns="91426" bIns="45714" anchor="b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 b="1" dirty="0">
                <a:solidFill>
                  <a:srgbClr val="006699"/>
                </a:solidFill>
                <a:latin typeface="Arial" panose="020B0604020202020204" pitchFamily="34" charset="0"/>
              </a:rPr>
              <a:t>Transactional Memory</a:t>
            </a:r>
          </a:p>
        </p:txBody>
      </p:sp>
      <p:pic>
        <p:nvPicPr>
          <p:cNvPr id="47107" name="Picture 1">
            <a:extLst>
              <a:ext uri="{FF2B5EF4-FFF2-40B4-BE49-F238E27FC236}">
                <a16:creationId xmlns:a16="http://schemas.microsoft.com/office/drawing/2014/main" id="{BBB00BB2-4E55-476D-A2A6-79F300410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963" y="1811450"/>
            <a:ext cx="3373437" cy="19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2">
            <a:extLst>
              <a:ext uri="{FF2B5EF4-FFF2-40B4-BE49-F238E27FC236}">
                <a16:creationId xmlns:a16="http://schemas.microsoft.com/office/drawing/2014/main" id="{203EA14E-3ABE-49DE-A97D-83909A6BA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694" y="5015204"/>
            <a:ext cx="36195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3">
            <a:extLst>
              <a:ext uri="{FF2B5EF4-FFF2-40B4-BE49-F238E27FC236}">
                <a16:creationId xmlns:a16="http://schemas.microsoft.com/office/drawing/2014/main" id="{890F933E-4773-4C54-A0AD-CCEA2CC1BE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8688" y="771525"/>
            <a:ext cx="7021512" cy="5268913"/>
          </a:xfrm>
        </p:spPr>
        <p:txBody>
          <a:bodyPr/>
          <a:lstStyle/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1600" dirty="0">
              <a:solidFill>
                <a:srgbClr val="0000FF"/>
              </a:solidFill>
            </a:endParaRPr>
          </a:p>
          <a:p>
            <a:r>
              <a:rPr lang="en-US" altLang="en-US" dirty="0"/>
              <a:t>OpenMP is a set of compiler directives and API that support parallel </a:t>
            </a:r>
            <a:r>
              <a:rPr lang="en-US" altLang="en-US" dirty="0" err="1"/>
              <a:t>progamming</a:t>
            </a:r>
            <a:r>
              <a:rPr lang="en-US" altLang="en-US" dirty="0"/>
              <a:t>.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void update(</a:t>
            </a:r>
            <a:r>
              <a:rPr lang="en-US" altLang="en-US" sz="2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value)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			 {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				#pragma </a:t>
            </a:r>
            <a:r>
              <a:rPr lang="en-US" altLang="en-US" sz="2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omp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critical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				{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					count += value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				}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			  }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dirty="0">
              <a:solidFill>
                <a:srgbClr val="0000FF"/>
              </a:solidFill>
            </a:endParaRPr>
          </a:p>
          <a:p>
            <a:r>
              <a:rPr lang="en-US" altLang="en-US" dirty="0"/>
              <a:t>The code contained within the </a:t>
            </a:r>
            <a:r>
              <a:rPr lang="en-US" altLang="en-US" b="1" dirty="0">
                <a:latin typeface="Courier New" panose="02070309020205020404" pitchFamily="49" charset="0"/>
              </a:rPr>
              <a:t>#pragma </a:t>
            </a:r>
            <a:r>
              <a:rPr lang="en-US" altLang="en-US" b="1" dirty="0" err="1">
                <a:latin typeface="Courier New" panose="02070309020205020404" pitchFamily="49" charset="0"/>
              </a:rPr>
              <a:t>omp</a:t>
            </a:r>
            <a:r>
              <a:rPr lang="en-US" altLang="en-US" b="1" dirty="0">
                <a:latin typeface="Courier New" panose="02070309020205020404" pitchFamily="49" charset="0"/>
              </a:rPr>
              <a:t> critical </a:t>
            </a:r>
            <a:r>
              <a:rPr lang="en-US" altLang="en-US" dirty="0"/>
              <a:t>directive is treated as a critical section and performed atomically.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dirty="0">
              <a:solidFill>
                <a:srgbClr val="0000FF"/>
              </a:solidFill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0C92B3FE-3AC2-4C5E-B6DA-D168D0F06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148" y="160566"/>
            <a:ext cx="7916863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4" rIns="91426" bIns="45714" anchor="b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 b="1" dirty="0">
                <a:solidFill>
                  <a:srgbClr val="006699"/>
                </a:solidFill>
                <a:latin typeface="Arial" panose="020B0604020202020204" pitchFamily="34" charset="0"/>
              </a:rPr>
              <a:t>OpenMP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3">
            <a:extLst>
              <a:ext uri="{FF2B5EF4-FFF2-40B4-BE49-F238E27FC236}">
                <a16:creationId xmlns:a16="http://schemas.microsoft.com/office/drawing/2014/main" id="{1C120B78-2CD1-47DC-BBD5-ADF8409FF8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92175" y="914400"/>
            <a:ext cx="7021513" cy="5268913"/>
          </a:xfrm>
        </p:spPr>
        <p:txBody>
          <a:bodyPr/>
          <a:lstStyle/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1600" dirty="0">
              <a:solidFill>
                <a:srgbClr val="0000FF"/>
              </a:solidFill>
            </a:endParaRPr>
          </a:p>
          <a:p>
            <a:r>
              <a:rPr lang="en-US" altLang="en-US" dirty="0"/>
              <a:t>Functional programming languages offer a different paradigm than procedural languages in that they do not maintain state. </a:t>
            </a:r>
          </a:p>
          <a:p>
            <a:r>
              <a:rPr lang="en-US" altLang="en-US" dirty="0"/>
              <a:t>Variables are treated as immutable and cannot change state once they have been assigned a value.</a:t>
            </a:r>
          </a:p>
          <a:p>
            <a:r>
              <a:rPr lang="en-US" altLang="en-US" dirty="0"/>
              <a:t>There is increasing interest in functional languages such as Erlang and Scala for their approach in handling data races.</a:t>
            </a:r>
          </a:p>
          <a:p>
            <a:pPr>
              <a:buFont typeface="Monotype Sorts" pitchFamily="-84" charset="2"/>
              <a:buNone/>
            </a:pP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</a:t>
            </a:r>
            <a:endParaRPr lang="en-US" altLang="en-US" dirty="0">
              <a:solidFill>
                <a:srgbClr val="0000FF"/>
              </a:solidFill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553A2126-3399-43E9-98A0-7D03BB26C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976" y="-28540"/>
            <a:ext cx="8213725" cy="73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4" rIns="91426" bIns="45714" anchor="b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 b="1" dirty="0">
                <a:solidFill>
                  <a:srgbClr val="006699"/>
                </a:solidFill>
                <a:latin typeface="Arial" panose="020B0604020202020204" pitchFamily="34" charset="0"/>
              </a:rPr>
              <a:t>Functional Programming Languages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>
            <a:extLst>
              <a:ext uri="{FF2B5EF4-FFF2-40B4-BE49-F238E27FC236}">
                <a16:creationId xmlns:a16="http://schemas.microsoft.com/office/drawing/2014/main" id="{D15A9E78-DF11-4867-B399-CAC04157474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End of Chapter 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2FAD360A-E679-4DC4-99D8-0FFD8BCEDE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0" y="222868"/>
            <a:ext cx="7575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Bounded Buffer Problem (Cont.)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C2887F7A-B34E-4133-B1D8-7BCD1F2328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32737" y="990600"/>
            <a:ext cx="7932576" cy="4876800"/>
          </a:xfrm>
        </p:spPr>
        <p:txBody>
          <a:bodyPr/>
          <a:lstStyle/>
          <a:p>
            <a:r>
              <a:rPr lang="en-US" altLang="en-US" dirty="0"/>
              <a:t>The structure of the </a:t>
            </a:r>
            <a:r>
              <a:rPr lang="en-US" altLang="en-US" dirty="0">
                <a:solidFill>
                  <a:srgbClr val="FF0000"/>
                </a:solidFill>
              </a:rPr>
              <a:t>producer process</a:t>
            </a:r>
          </a:p>
          <a:p>
            <a:pPr>
              <a:buFont typeface="Monotype Sorts" pitchFamily="-84" charset="2"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</a:t>
            </a:r>
            <a:r>
              <a:rPr lang="en-US" altLang="en-US" b="1" dirty="0">
                <a:solidFill>
                  <a:srgbClr val="66CCFF"/>
                </a:solidFill>
                <a:latin typeface="Courier New" panose="02070309020205020404" pitchFamily="49" charset="0"/>
              </a:rPr>
              <a:t>while</a:t>
            </a:r>
            <a:r>
              <a:rPr lang="en-US" altLang="en-US" b="1" dirty="0">
                <a:latin typeface="Courier New" panose="02070309020205020404" pitchFamily="49" charset="0"/>
              </a:rPr>
              <a:t> (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true</a:t>
            </a:r>
            <a:r>
              <a:rPr lang="en-US" altLang="en-US" b="1" dirty="0">
                <a:latin typeface="Courier New" panose="02070309020205020404" pitchFamily="49" charset="0"/>
              </a:rPr>
              <a:t>) {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    ...</a:t>
            </a:r>
            <a:br>
              <a:rPr lang="en-US" altLang="en-US" b="1" dirty="0">
                <a:latin typeface="Courier New" panose="02070309020205020404" pitchFamily="49" charset="0"/>
              </a:rPr>
            </a:br>
            <a:r>
              <a:rPr lang="en-US" altLang="en-US" b="1" dirty="0">
                <a:latin typeface="Courier New" panose="02070309020205020404" pitchFamily="49" charset="0"/>
              </a:rPr>
              <a:t>        /* produce an item in </a:t>
            </a:r>
            <a:r>
              <a:rPr lang="en-US" altLang="en-US" b="1" dirty="0" err="1">
                <a:latin typeface="Courier New" panose="02070309020205020404" pitchFamily="49" charset="0"/>
              </a:rPr>
              <a:t>next_produced</a:t>
            </a:r>
            <a:r>
              <a:rPr lang="en-US" altLang="en-US" b="1" dirty="0">
                <a:latin typeface="Courier New" panose="02070309020205020404" pitchFamily="49" charset="0"/>
              </a:rPr>
              <a:t>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    ...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  wait(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empty</a:t>
            </a:r>
            <a:r>
              <a:rPr lang="en-US" altLang="en-US" b="1" dirty="0">
                <a:latin typeface="Courier New" panose="02070309020205020404" pitchFamily="49" charset="0"/>
              </a:rPr>
              <a:t>);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  wait(</a:t>
            </a:r>
            <a:r>
              <a:rPr lang="en-US" altLang="en-US" b="1" dirty="0">
                <a:solidFill>
                  <a:srgbClr val="7030A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b="1" dirty="0">
                <a:latin typeface="Courier New" panose="02070309020205020404" pitchFamily="49" charset="0"/>
              </a:rPr>
              <a:t>);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     ...</a:t>
            </a:r>
            <a:br>
              <a:rPr lang="en-US" altLang="en-US" b="1" dirty="0">
                <a:latin typeface="Courier New" panose="02070309020205020404" pitchFamily="49" charset="0"/>
              </a:rPr>
            </a:br>
            <a:r>
              <a:rPr lang="en-US" altLang="en-US" b="1" dirty="0">
                <a:latin typeface="Courier New" panose="02070309020205020404" pitchFamily="49" charset="0"/>
              </a:rPr>
              <a:t>        /* add next produced to the buffer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     ...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  signal(</a:t>
            </a:r>
            <a:r>
              <a:rPr lang="en-US" altLang="en-US" b="1" dirty="0">
                <a:solidFill>
                  <a:srgbClr val="7030A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b="1" dirty="0">
                <a:latin typeface="Courier New" panose="02070309020205020404" pitchFamily="49" charset="0"/>
              </a:rPr>
              <a:t>);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  signal(</a:t>
            </a:r>
            <a:r>
              <a:rPr lang="en-US" altLang="en-US" b="1" dirty="0">
                <a:solidFill>
                  <a:srgbClr val="92D050"/>
                </a:solidFill>
                <a:latin typeface="Courier New" panose="02070309020205020404" pitchFamily="49" charset="0"/>
              </a:rPr>
              <a:t>full</a:t>
            </a:r>
            <a:r>
              <a:rPr lang="en-US" altLang="en-US" b="1" dirty="0">
                <a:latin typeface="Courier New" panose="02070309020205020404" pitchFamily="49" charset="0"/>
              </a:rPr>
              <a:t>);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}</a:t>
            </a:r>
            <a:br>
              <a:rPr lang="en-US" altLang="en-US" b="1" dirty="0">
                <a:latin typeface="Courier New" panose="02070309020205020404" pitchFamily="49" charset="0"/>
              </a:rPr>
            </a:br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2FAD360A-E679-4DC4-99D8-0FFD8BCEDE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1250" y="222868"/>
            <a:ext cx="7575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Bounded Buffer Problem (Cont.)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C2887F7A-B34E-4133-B1D8-7BCD1F2328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3417" y="990600"/>
            <a:ext cx="7932576" cy="4876800"/>
          </a:xfrm>
        </p:spPr>
        <p:txBody>
          <a:bodyPr/>
          <a:lstStyle/>
          <a:p>
            <a:r>
              <a:rPr lang="en-US" altLang="en-US" dirty="0"/>
              <a:t>The structure of the </a:t>
            </a:r>
            <a:r>
              <a:rPr lang="en-US" altLang="en-US" dirty="0">
                <a:solidFill>
                  <a:srgbClr val="FF0000"/>
                </a:solidFill>
              </a:rPr>
              <a:t>producer process</a:t>
            </a:r>
          </a:p>
          <a:p>
            <a:pPr>
              <a:buFont typeface="Monotype Sorts" pitchFamily="-84" charset="2"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br>
              <a:rPr lang="en-US" altLang="en-US" b="1" dirty="0">
                <a:latin typeface="Courier New" panose="02070309020205020404" pitchFamily="49" charset="0"/>
              </a:rPr>
            </a:br>
            <a:endParaRPr lang="en-US" altLang="en-US" b="1" dirty="0">
              <a:latin typeface="Courier New" panose="02070309020205020404" pitchFamily="49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8DC8E883-2C70-7C9E-5EFA-3AB71A6CF4AF}"/>
              </a:ext>
            </a:extLst>
          </p:cNvPr>
          <p:cNvSpPr txBox="1"/>
          <p:nvPr/>
        </p:nvSpPr>
        <p:spPr>
          <a:xfrm>
            <a:off x="763417" y="1672667"/>
            <a:ext cx="79325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producer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tr-TR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mutex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tr-TR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empty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b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tr-TR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x++; </a:t>
            </a:r>
            <a:r>
              <a:rPr lang="tr-TR" dirty="0">
                <a:solidFill>
                  <a:srgbClr val="008000"/>
                </a:solidFill>
                <a:latin typeface="Menlo" panose="020B0609030804020204" pitchFamily="49" charset="0"/>
              </a:rPr>
              <a:t>// </a:t>
            </a:r>
            <a:r>
              <a:rPr lang="tr-TR" dirty="0" err="1">
                <a:solidFill>
                  <a:srgbClr val="008000"/>
                </a:solidFill>
                <a:latin typeface="Menlo" panose="020B0609030804020204" pitchFamily="49" charset="0"/>
              </a:rPr>
              <a:t>Item</a:t>
            </a:r>
            <a:r>
              <a:rPr lang="tr-TR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tr-TR" dirty="0" err="1">
                <a:solidFill>
                  <a:srgbClr val="008000"/>
                </a:solidFill>
                <a:latin typeface="Menlo" panose="020B0609030804020204" pitchFamily="49" charset="0"/>
              </a:rPr>
              <a:t>produced</a:t>
            </a:r>
            <a:endParaRPr lang="tr-TR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tr-TR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tr-TR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tr-TR" b="0" dirty="0" err="1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tr-TR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Producer</a:t>
            </a:r>
            <a:r>
              <a:rPr lang="tr-TR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produces</a:t>
            </a:r>
            <a:r>
              <a:rPr lang="tr-TR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item</a:t>
            </a:r>
            <a:r>
              <a:rPr lang="tr-TR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tr-TR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tr-TR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tr-TR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,x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endParaRPr lang="tr-TR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tr-TR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mutex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tr-TR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full</a:t>
            </a:r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5680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861A0BAA-76CB-484A-B14F-F0AF8A7036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25175" y="222868"/>
            <a:ext cx="7156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Bounded Buffer Problem (Cont.)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EF1ED0C8-1F57-420E-ADCE-1E7B94E90E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5253" y="1003206"/>
            <a:ext cx="8156294" cy="4851587"/>
          </a:xfrm>
        </p:spPr>
        <p:txBody>
          <a:bodyPr/>
          <a:lstStyle/>
          <a:p>
            <a:r>
              <a:rPr lang="en-US" altLang="en-US" dirty="0"/>
              <a:t>The structure of the </a:t>
            </a:r>
            <a:r>
              <a:rPr lang="en-US" altLang="en-US" dirty="0">
                <a:solidFill>
                  <a:srgbClr val="CC6600"/>
                </a:solidFill>
              </a:rPr>
              <a:t>consumer process</a:t>
            </a:r>
          </a:p>
          <a:p>
            <a:endParaRPr lang="en-US" altLang="en-US" sz="1600" dirty="0"/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b="1" dirty="0">
                <a:solidFill>
                  <a:srgbClr val="66CCFF"/>
                </a:solidFill>
                <a:latin typeface="Courier New" panose="02070309020205020404" pitchFamily="49" charset="0"/>
              </a:rPr>
              <a:t>while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en-US" b="1" dirty="0">
                <a:solidFill>
                  <a:srgbClr val="0070C0"/>
                </a:solidFill>
                <a:latin typeface="Courier New" panose="02070309020205020404" pitchFamily="49" charset="0"/>
              </a:rPr>
              <a:t>true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wait(</a:t>
            </a:r>
            <a:r>
              <a:rPr lang="en-US" altLang="en-US" b="1" dirty="0">
                <a:solidFill>
                  <a:srgbClr val="92D050"/>
                </a:solidFill>
                <a:latin typeface="Courier New" panose="02070309020205020404" pitchFamily="49" charset="0"/>
              </a:rPr>
              <a:t>full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wait(</a:t>
            </a:r>
            <a:r>
              <a:rPr lang="en-US" altLang="en-US" b="1" dirty="0">
                <a:solidFill>
                  <a:srgbClr val="7030A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...</a:t>
            </a:r>
            <a:b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/* remove an item from buffer to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...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signal(</a:t>
            </a:r>
            <a:r>
              <a:rPr lang="en-US" altLang="en-US" b="1" dirty="0">
                <a:solidFill>
                  <a:srgbClr val="7030A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signal(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empty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...</a:t>
            </a:r>
            <a:b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/* consume the item in next consumed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...</a:t>
            </a:r>
            <a:b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pPr>
              <a:buFont typeface="Monotype Sorts" pitchFamily="-84" charset="2"/>
              <a:buNone/>
            </a:pPr>
            <a:endParaRPr lang="en-US" alt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14410</TotalTime>
  <Words>3132</Words>
  <Application>Microsoft Macintosh PowerPoint</Application>
  <PresentationFormat>Ekran Gösterisi (4:3)</PresentationFormat>
  <Paragraphs>463</Paragraphs>
  <Slides>63</Slides>
  <Notes>39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63</vt:i4>
      </vt:variant>
    </vt:vector>
  </HeadingPairs>
  <TitlesOfParts>
    <vt:vector size="73" baseType="lpstr">
      <vt:lpstr>Arial</vt:lpstr>
      <vt:lpstr>Courier New</vt:lpstr>
      <vt:lpstr>Helvetica</vt:lpstr>
      <vt:lpstr>Menlo</vt:lpstr>
      <vt:lpstr>Monotype Sorts</vt:lpstr>
      <vt:lpstr>Times New Roman</vt:lpstr>
      <vt:lpstr>Verdana</vt:lpstr>
      <vt:lpstr>Webdings</vt:lpstr>
      <vt:lpstr>Wingdings</vt:lpstr>
      <vt:lpstr>os-8</vt:lpstr>
      <vt:lpstr>Chapter 7:  Synchronization Examples</vt:lpstr>
      <vt:lpstr>Outline</vt:lpstr>
      <vt:lpstr>Classical Problems of Synchronization</vt:lpstr>
      <vt:lpstr>Bounded-Buffer Problem</vt:lpstr>
      <vt:lpstr>Bounded-Buffer Problem</vt:lpstr>
      <vt:lpstr>Bounded-Buffer Problem</vt:lpstr>
      <vt:lpstr>Bounded Buffer Problem (Cont.)</vt:lpstr>
      <vt:lpstr>Bounded Buffer Problem (Cont.)</vt:lpstr>
      <vt:lpstr>Bounded Buffer Problem (Cont.)</vt:lpstr>
      <vt:lpstr>Bounded Buffer Problem (Cont.)</vt:lpstr>
      <vt:lpstr>Bounded Buffer Problem (Cont.)</vt:lpstr>
      <vt:lpstr>Readers-Writers Problem</vt:lpstr>
      <vt:lpstr>Readers-Writers Problem</vt:lpstr>
      <vt:lpstr>Readers-Writers Problem</vt:lpstr>
      <vt:lpstr>Readers-Writers Problem</vt:lpstr>
      <vt:lpstr>Readers-Writers Problem (Cont.)</vt:lpstr>
      <vt:lpstr>Readers-Writers Problem (Cont.)</vt:lpstr>
      <vt:lpstr>Readers-Writers Problem (Cont.)</vt:lpstr>
      <vt:lpstr>Readers-Writers Problem Variations</vt:lpstr>
      <vt:lpstr>Dining-Philosophers Problem</vt:lpstr>
      <vt:lpstr>Dining-Philosophers Problem</vt:lpstr>
      <vt:lpstr>  Dining-Philosophers Problem Algorithm</vt:lpstr>
      <vt:lpstr>  Dining-Philosophers Problem Algorithm</vt:lpstr>
      <vt:lpstr>  Dining-Philosophers Problem Algorithm</vt:lpstr>
      <vt:lpstr>Monitor Solution to Dining Philosophers</vt:lpstr>
      <vt:lpstr>Solution to Dining Philosophers (Cont.)</vt:lpstr>
      <vt:lpstr>Solution to Dining Philosophers (Cont.)</vt:lpstr>
      <vt:lpstr>Kernel Synchronization - Windows</vt:lpstr>
      <vt:lpstr>Kernel Synchronization - Windows</vt:lpstr>
      <vt:lpstr>Linux Synchronization</vt:lpstr>
      <vt:lpstr>Linux Synchronization</vt:lpstr>
      <vt:lpstr>POSIX Synchronization</vt:lpstr>
      <vt:lpstr>POSIX Mutex Locks</vt:lpstr>
      <vt:lpstr>POSIX Mutex Locks</vt:lpstr>
      <vt:lpstr>POSIX Mutex Locks</vt:lpstr>
      <vt:lpstr>POSIX Semaphores</vt:lpstr>
      <vt:lpstr>POSIX Named Semaphores</vt:lpstr>
      <vt:lpstr>POSIX Named Semaphores</vt:lpstr>
      <vt:lpstr>POSIX Unnamed Semaphores</vt:lpstr>
      <vt:lpstr>POSIX Unnamed Semaphores</vt:lpstr>
      <vt:lpstr>POSIX Condition Variables</vt:lpstr>
      <vt:lpstr>POSIX Condition Variables</vt:lpstr>
      <vt:lpstr>POSIX Condition Variables</vt:lpstr>
      <vt:lpstr>Java Synchronization</vt:lpstr>
      <vt:lpstr>Java Monitors</vt:lpstr>
      <vt:lpstr>Java No Monitors</vt:lpstr>
      <vt:lpstr>Java Monitors</vt:lpstr>
      <vt:lpstr>Bounded Buffer – Java Synchronization</vt:lpstr>
      <vt:lpstr>Java Synchronization</vt:lpstr>
      <vt:lpstr>Java Synchronization</vt:lpstr>
      <vt:lpstr>Java Synchronization</vt:lpstr>
      <vt:lpstr>Bounded Buffer – Java Synchronization</vt:lpstr>
      <vt:lpstr>Bounded Buffer – Java Synchronization</vt:lpstr>
      <vt:lpstr>Java Reentrant Locks</vt:lpstr>
      <vt:lpstr>Java Semaphores</vt:lpstr>
      <vt:lpstr>Java Condition Variables</vt:lpstr>
      <vt:lpstr>Java Condition Variables</vt:lpstr>
      <vt:lpstr>Java Condition Variables</vt:lpstr>
      <vt:lpstr>Alternative Approaches</vt:lpstr>
      <vt:lpstr>PowerPoint Sunusu</vt:lpstr>
      <vt:lpstr>PowerPoint Sunusu</vt:lpstr>
      <vt:lpstr>PowerPoint Sunusu</vt:lpstr>
      <vt:lpstr>End of Chapter 7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Gürcan YAVUZ</cp:lastModifiedBy>
  <cp:revision>299</cp:revision>
  <cp:lastPrinted>2013-09-18T17:45:18Z</cp:lastPrinted>
  <dcterms:created xsi:type="dcterms:W3CDTF">2011-01-13T23:43:38Z</dcterms:created>
  <dcterms:modified xsi:type="dcterms:W3CDTF">2022-05-14T20:50:40Z</dcterms:modified>
</cp:coreProperties>
</file>